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8348-474C-41DD-948F-226362BA68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8D9B8-20B9-45CB-8DCA-1E00DCE3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467AC-5185-4E14-AF05-56FD84AB282E}"/>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6CD6FD87-2861-4C5F-A5AB-37EAEF345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2CBFE-1C49-4229-8873-E27762784289}"/>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180137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DB8E-46AB-464F-BA60-924B798B6E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8687E-65A4-43BA-B012-787D138B8D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8C2F1-A932-443E-9E1A-8FD2D53C4551}"/>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649C7A63-4E95-442F-92CB-D7EC310D6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0B118-687A-4435-AA6D-A292C7150414}"/>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280478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058D6E-B516-48F4-B03E-2A436736C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43162-A160-4A48-8D38-9A14C02AFD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EAAEB-1A92-4D21-952C-01F3D97BF1F3}"/>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796436F3-6D8B-448F-88A9-C2A5BDCDD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95A70-8A22-4DF8-BF78-5A2D38751229}"/>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51806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03F6-0D4C-47EB-8555-DFD534D713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F4A61-6D70-4746-AD1D-194035B45D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C1186-D9F0-4951-9349-9423E974A731}"/>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A1A887CC-138D-44AE-B086-EE8338A05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917CA-E3E7-400A-A69D-EF77EDFA8E2B}"/>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3615145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B968-96F2-4F3F-A717-ABCE10B0F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FD1DD-7E9D-4DCF-9250-317E1F0696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C50817-968E-405D-B5D1-E1C4EF235F1F}"/>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C9EFD186-A321-43BB-AD53-F8140D099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D1007-D01D-49A1-A411-9038247030AC}"/>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424177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C359-D96B-45D2-9DEC-28D524508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DB1E1-0A7E-47E7-A244-45C0370639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F26BAB-28BA-4528-8ECC-B74F976F62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26E8A1-3B18-49A2-9921-A2A79C7AE47F}"/>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6" name="Footer Placeholder 5">
            <a:extLst>
              <a:ext uri="{FF2B5EF4-FFF2-40B4-BE49-F238E27FC236}">
                <a16:creationId xmlns:a16="http://schemas.microsoft.com/office/drawing/2014/main" id="{4D87A25D-EC79-4800-892B-F6F5D1859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5AD08-720D-49A7-B974-86B24123ABCD}"/>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308845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611F-88B9-4A6E-921D-C238DE1F6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1C2859-A2D6-4E85-845E-56B5E9BE7C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2F2B9E-B487-4229-BB2E-7B24ED8E1F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F6A702-F9BC-47B1-9797-B0C8871924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346C1A-895B-4E05-856D-55F0A88B25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158B6-F8ED-479D-BBE5-EEADF2BFA4F2}"/>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8" name="Footer Placeholder 7">
            <a:extLst>
              <a:ext uri="{FF2B5EF4-FFF2-40B4-BE49-F238E27FC236}">
                <a16:creationId xmlns:a16="http://schemas.microsoft.com/office/drawing/2014/main" id="{F83EE00C-C08C-4ED1-B621-F42779861D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4EF6FC-7783-401F-9F13-F47E5A1227E4}"/>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111301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7367-04BB-4692-8DA4-BCFDD0BA61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CC744-C702-4140-B7F4-EA9F6F6F1035}"/>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4" name="Footer Placeholder 3">
            <a:extLst>
              <a:ext uri="{FF2B5EF4-FFF2-40B4-BE49-F238E27FC236}">
                <a16:creationId xmlns:a16="http://schemas.microsoft.com/office/drawing/2014/main" id="{F7AECB4C-9A9E-4CE1-BC81-0457EF4DB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741CCC-DC15-4721-BB31-88B68632426F}"/>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329393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23D507-2F63-405A-ACC2-E3582D509209}"/>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3" name="Footer Placeholder 2">
            <a:extLst>
              <a:ext uri="{FF2B5EF4-FFF2-40B4-BE49-F238E27FC236}">
                <a16:creationId xmlns:a16="http://schemas.microsoft.com/office/drawing/2014/main" id="{9D19DCCE-BD9E-466C-B368-5459E0E3C0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27673-9D03-4131-8D73-281CB6D247F4}"/>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36109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B626-8CDB-4714-8190-8E6CEA07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BC408D-54AE-46F2-AC4A-DB610F3200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AA8B6A-2F04-4905-BF1D-CF3F3F637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4589C3-0363-416B-8B15-F1074E60C6D5}"/>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6" name="Footer Placeholder 5">
            <a:extLst>
              <a:ext uri="{FF2B5EF4-FFF2-40B4-BE49-F238E27FC236}">
                <a16:creationId xmlns:a16="http://schemas.microsoft.com/office/drawing/2014/main" id="{16F5B722-82CB-406F-9DA4-A3F2FF164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B6586-A3CE-4957-9D24-FD9700003438}"/>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1399382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8ACC-DC01-4463-93AA-D9A153BA4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CBD7A2-422A-4904-AEBB-E0DB5680CD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0F2B08-2866-4295-826F-4A4FCD6FE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8670DD-B203-417D-9229-68D4C18B90AF}"/>
              </a:ext>
            </a:extLst>
          </p:cNvPr>
          <p:cNvSpPr>
            <a:spLocks noGrp="1"/>
          </p:cNvSpPr>
          <p:nvPr>
            <p:ph type="dt" sz="half" idx="10"/>
          </p:nvPr>
        </p:nvSpPr>
        <p:spPr/>
        <p:txBody>
          <a:bodyPr/>
          <a:lstStyle/>
          <a:p>
            <a:fld id="{07673DE2-DC4E-486A-804E-E2B00AEA4607}" type="datetimeFigureOut">
              <a:rPr lang="en-US" smtClean="0"/>
              <a:t>8/16/2019</a:t>
            </a:fld>
            <a:endParaRPr lang="en-US"/>
          </a:p>
        </p:txBody>
      </p:sp>
      <p:sp>
        <p:nvSpPr>
          <p:cNvPr id="6" name="Footer Placeholder 5">
            <a:extLst>
              <a:ext uri="{FF2B5EF4-FFF2-40B4-BE49-F238E27FC236}">
                <a16:creationId xmlns:a16="http://schemas.microsoft.com/office/drawing/2014/main" id="{90D31F07-023E-44DC-A4C7-A9F96BD39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A9065-1B8A-419D-9F3C-B6C6C2CB5594}"/>
              </a:ext>
            </a:extLst>
          </p:cNvPr>
          <p:cNvSpPr>
            <a:spLocks noGrp="1"/>
          </p:cNvSpPr>
          <p:nvPr>
            <p:ph type="sldNum" sz="quarter" idx="12"/>
          </p:nvPr>
        </p:nvSpPr>
        <p:spPr/>
        <p:txBody>
          <a:bodyPr/>
          <a:lstStyle/>
          <a:p>
            <a:fld id="{ECEA97E8-7584-420E-8D9B-D078904E4D5C}" type="slidenum">
              <a:rPr lang="en-US" smtClean="0"/>
              <a:t>‹#›</a:t>
            </a:fld>
            <a:endParaRPr lang="en-US"/>
          </a:p>
        </p:txBody>
      </p:sp>
    </p:spTree>
    <p:extLst>
      <p:ext uri="{BB962C8B-B14F-4D97-AF65-F5344CB8AC3E}">
        <p14:creationId xmlns:p14="http://schemas.microsoft.com/office/powerpoint/2010/main" val="3364966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EE9D2-BDA7-4880-9A69-60DAD7BEB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9A3A7E-CC48-4E83-B4CA-9A6EADE7A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E6347-A719-4E72-8179-0CCE16A05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73DE2-DC4E-486A-804E-E2B00AEA4607}" type="datetimeFigureOut">
              <a:rPr lang="en-US" smtClean="0"/>
              <a:t>8/16/2019</a:t>
            </a:fld>
            <a:endParaRPr lang="en-US"/>
          </a:p>
        </p:txBody>
      </p:sp>
      <p:sp>
        <p:nvSpPr>
          <p:cNvPr id="5" name="Footer Placeholder 4">
            <a:extLst>
              <a:ext uri="{FF2B5EF4-FFF2-40B4-BE49-F238E27FC236}">
                <a16:creationId xmlns:a16="http://schemas.microsoft.com/office/drawing/2014/main" id="{908AF81F-2B82-4704-8EE8-D0F2B8BAF9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12A7B-E497-4D4E-90FC-C821040380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A97E8-7584-420E-8D9B-D078904E4D5C}" type="slidenum">
              <a:rPr lang="en-US" smtClean="0"/>
              <a:t>‹#›</a:t>
            </a:fld>
            <a:endParaRPr lang="en-US"/>
          </a:p>
        </p:txBody>
      </p:sp>
    </p:spTree>
    <p:extLst>
      <p:ext uri="{BB962C8B-B14F-4D97-AF65-F5344CB8AC3E}">
        <p14:creationId xmlns:p14="http://schemas.microsoft.com/office/powerpoint/2010/main" val="4013852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get-help.stopitnow.org/" TargetMode="External"/><Relationship Id="rId2" Type="http://schemas.openxmlformats.org/officeDocument/2006/relationships/hyperlink" Target="http://www.iwf.org.uk/" TargetMode="External"/><Relationship Id="rId1" Type="http://schemas.openxmlformats.org/officeDocument/2006/relationships/slideLayout" Target="../slideLayouts/slideLayout7.xml"/><Relationship Id="rId4" Type="http://schemas.openxmlformats.org/officeDocument/2006/relationships/hyperlink" Target="http://www.get-support.stopitnow.org.uk/"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www.bacp.co.u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83F56"/>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2ACD773-34E0-4B89-A8DF-F9E37C738ED4}"/>
              </a:ext>
            </a:extLst>
          </p:cNvPr>
          <p:cNvSpPr/>
          <p:nvPr/>
        </p:nvSpPr>
        <p:spPr>
          <a:xfrm>
            <a:off x="583798" y="4254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8CCBC7E-995E-47B0-9D57-F6FCDED0D198}"/>
              </a:ext>
            </a:extLst>
          </p:cNvPr>
          <p:cNvSpPr/>
          <p:nvPr/>
        </p:nvSpPr>
        <p:spPr>
          <a:xfrm>
            <a:off x="1370877" y="140718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7D5DDB-2773-4DB2-8138-EED8FF3040B8}"/>
              </a:ext>
            </a:extLst>
          </p:cNvPr>
          <p:cNvSpPr/>
          <p:nvPr/>
        </p:nvSpPr>
        <p:spPr>
          <a:xfrm>
            <a:off x="2563069" y="83390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CC3F403-064C-48A1-864D-6D07240F7824}"/>
              </a:ext>
            </a:extLst>
          </p:cNvPr>
          <p:cNvSpPr/>
          <p:nvPr/>
        </p:nvSpPr>
        <p:spPr>
          <a:xfrm>
            <a:off x="1370877" y="291914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0A5503C-C4BB-4B04-8069-CAF9FE53737A}"/>
              </a:ext>
            </a:extLst>
          </p:cNvPr>
          <p:cNvSpPr/>
          <p:nvPr/>
        </p:nvSpPr>
        <p:spPr>
          <a:xfrm>
            <a:off x="450690" y="219914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0AEAC4F-D0A3-4AD7-B828-B3EEF34A4990}"/>
              </a:ext>
            </a:extLst>
          </p:cNvPr>
          <p:cNvSpPr/>
          <p:nvPr/>
        </p:nvSpPr>
        <p:spPr>
          <a:xfrm>
            <a:off x="3182315" y="16667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754AE85-6EF6-456D-B4A9-B0AE31F212A1}"/>
              </a:ext>
            </a:extLst>
          </p:cNvPr>
          <p:cNvSpPr/>
          <p:nvPr/>
        </p:nvSpPr>
        <p:spPr>
          <a:xfrm>
            <a:off x="3182315" y="27306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D44D565-F52B-433C-BBBE-3FF37F11C3D2}"/>
              </a:ext>
            </a:extLst>
          </p:cNvPr>
          <p:cNvSpPr/>
          <p:nvPr/>
        </p:nvSpPr>
        <p:spPr>
          <a:xfrm>
            <a:off x="2203069" y="219914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407D606-5140-4E3F-BB92-F327F5EE901A}"/>
              </a:ext>
            </a:extLst>
          </p:cNvPr>
          <p:cNvSpPr/>
          <p:nvPr/>
        </p:nvSpPr>
        <p:spPr>
          <a:xfrm>
            <a:off x="2300424" y="360724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1391A4F-8B58-4513-8CD4-08D23127F790}"/>
              </a:ext>
            </a:extLst>
          </p:cNvPr>
          <p:cNvSpPr/>
          <p:nvPr/>
        </p:nvSpPr>
        <p:spPr>
          <a:xfrm>
            <a:off x="3123256" y="433637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597B145-12FD-4519-93D8-CC1DDAB88A99}"/>
              </a:ext>
            </a:extLst>
          </p:cNvPr>
          <p:cNvSpPr/>
          <p:nvPr/>
        </p:nvSpPr>
        <p:spPr>
          <a:xfrm>
            <a:off x="4315448" y="376309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A80BEE5-3DF0-47D8-A21F-F7498B3C6C84}"/>
              </a:ext>
            </a:extLst>
          </p:cNvPr>
          <p:cNvSpPr/>
          <p:nvPr/>
        </p:nvSpPr>
        <p:spPr>
          <a:xfrm>
            <a:off x="3123256" y="58483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1EE8281-498C-4903-B549-B011AD363144}"/>
              </a:ext>
            </a:extLst>
          </p:cNvPr>
          <p:cNvSpPr/>
          <p:nvPr/>
        </p:nvSpPr>
        <p:spPr>
          <a:xfrm>
            <a:off x="2203069" y="51283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4494529-DBC0-4845-9E73-6322C7122D89}"/>
              </a:ext>
            </a:extLst>
          </p:cNvPr>
          <p:cNvSpPr/>
          <p:nvPr/>
        </p:nvSpPr>
        <p:spPr>
          <a:xfrm>
            <a:off x="5364793" y="423315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CB8EC4CC-41B0-43BA-B48B-FC2FC8173C8A}"/>
              </a:ext>
            </a:extLst>
          </p:cNvPr>
          <p:cNvSpPr/>
          <p:nvPr/>
        </p:nvSpPr>
        <p:spPr>
          <a:xfrm>
            <a:off x="4934694" y="56598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53CB7AB-A50E-47DF-8A9C-DE7C9206BF01}"/>
              </a:ext>
            </a:extLst>
          </p:cNvPr>
          <p:cNvSpPr/>
          <p:nvPr/>
        </p:nvSpPr>
        <p:spPr>
          <a:xfrm>
            <a:off x="4172601" y="489023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7B5CB10B-EE52-4139-9E54-CA99C8DEACB1}"/>
              </a:ext>
            </a:extLst>
          </p:cNvPr>
          <p:cNvSpPr/>
          <p:nvPr/>
        </p:nvSpPr>
        <p:spPr>
          <a:xfrm>
            <a:off x="4367411" y="100538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89FEAAF-C444-4A4F-91F4-56BA3C92BEFE}"/>
              </a:ext>
            </a:extLst>
          </p:cNvPr>
          <p:cNvSpPr/>
          <p:nvPr/>
        </p:nvSpPr>
        <p:spPr>
          <a:xfrm>
            <a:off x="5426184" y="144444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23C37BF-11F8-44D4-9F92-F7FDA8C1D4D6}"/>
              </a:ext>
            </a:extLst>
          </p:cNvPr>
          <p:cNvSpPr/>
          <p:nvPr/>
        </p:nvSpPr>
        <p:spPr>
          <a:xfrm>
            <a:off x="6618376" y="87116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CF527C2-5B4E-4DF8-9013-FBE5076FB6AE}"/>
              </a:ext>
            </a:extLst>
          </p:cNvPr>
          <p:cNvSpPr/>
          <p:nvPr/>
        </p:nvSpPr>
        <p:spPr>
          <a:xfrm>
            <a:off x="5216855" y="280650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C6D68DF-A1B7-446C-B073-32BD2D5D40EC}"/>
              </a:ext>
            </a:extLst>
          </p:cNvPr>
          <p:cNvSpPr/>
          <p:nvPr/>
        </p:nvSpPr>
        <p:spPr>
          <a:xfrm>
            <a:off x="4189995" y="223640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C9A5098-A96D-4019-BC20-125A8A0D41FB}"/>
              </a:ext>
            </a:extLst>
          </p:cNvPr>
          <p:cNvSpPr/>
          <p:nvPr/>
        </p:nvSpPr>
        <p:spPr>
          <a:xfrm>
            <a:off x="7597622" y="124563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D824FE25-4E5F-4EB1-BAB4-95BDBA5FBFE7}"/>
              </a:ext>
            </a:extLst>
          </p:cNvPr>
          <p:cNvSpPr/>
          <p:nvPr/>
        </p:nvSpPr>
        <p:spPr>
          <a:xfrm>
            <a:off x="7237622" y="276788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CFCC3A8-9B98-4374-ABF1-E2117619371A}"/>
              </a:ext>
            </a:extLst>
          </p:cNvPr>
          <p:cNvSpPr/>
          <p:nvPr/>
        </p:nvSpPr>
        <p:spPr>
          <a:xfrm>
            <a:off x="6258376" y="223640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F2DD92AA-9F8A-4AA6-B7EF-12862F3C0EA1}"/>
              </a:ext>
            </a:extLst>
          </p:cNvPr>
          <p:cNvSpPr/>
          <p:nvPr/>
        </p:nvSpPr>
        <p:spPr>
          <a:xfrm>
            <a:off x="6339523" y="355286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4B558B6F-580C-4F35-8E1F-FA87D4D91B75}"/>
              </a:ext>
            </a:extLst>
          </p:cNvPr>
          <p:cNvSpPr/>
          <p:nvPr/>
        </p:nvSpPr>
        <p:spPr>
          <a:xfrm>
            <a:off x="7133450" y="426316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69B0171-8150-46ED-8851-12C8E7F519D4}"/>
              </a:ext>
            </a:extLst>
          </p:cNvPr>
          <p:cNvSpPr/>
          <p:nvPr/>
        </p:nvSpPr>
        <p:spPr>
          <a:xfrm>
            <a:off x="8325642" y="368988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84792537-AEB8-407A-906F-DC81776A8FBB}"/>
              </a:ext>
            </a:extLst>
          </p:cNvPr>
          <p:cNvSpPr/>
          <p:nvPr/>
        </p:nvSpPr>
        <p:spPr>
          <a:xfrm>
            <a:off x="7133450" y="5775127"/>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28B800A8-2752-4D64-B601-72484093FC48}"/>
              </a:ext>
            </a:extLst>
          </p:cNvPr>
          <p:cNvSpPr/>
          <p:nvPr/>
        </p:nvSpPr>
        <p:spPr>
          <a:xfrm>
            <a:off x="6213263" y="5055127"/>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053A379-B662-4797-BF4F-7F4208220504}"/>
              </a:ext>
            </a:extLst>
          </p:cNvPr>
          <p:cNvSpPr/>
          <p:nvPr/>
        </p:nvSpPr>
        <p:spPr>
          <a:xfrm>
            <a:off x="8944888" y="452269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D427FFFF-94B7-464C-BC1E-DB6DB683CD5A}"/>
              </a:ext>
            </a:extLst>
          </p:cNvPr>
          <p:cNvSpPr/>
          <p:nvPr/>
        </p:nvSpPr>
        <p:spPr>
          <a:xfrm>
            <a:off x="8685642" y="578964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379ABA33-4BC9-4288-AD74-80CEF344ED33}"/>
              </a:ext>
            </a:extLst>
          </p:cNvPr>
          <p:cNvSpPr/>
          <p:nvPr/>
        </p:nvSpPr>
        <p:spPr>
          <a:xfrm>
            <a:off x="7965642" y="5055127"/>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8040FBA2-CDB4-435F-A8C6-01797DD685F3}"/>
              </a:ext>
            </a:extLst>
          </p:cNvPr>
          <p:cNvSpPr/>
          <p:nvPr/>
        </p:nvSpPr>
        <p:spPr>
          <a:xfrm>
            <a:off x="8676823" y="7887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D22282F8-D295-47D7-8F07-B068412C028E}"/>
              </a:ext>
            </a:extLst>
          </p:cNvPr>
          <p:cNvSpPr/>
          <p:nvPr/>
        </p:nvSpPr>
        <p:spPr>
          <a:xfrm>
            <a:off x="9077996" y="121866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C1B7AF7D-81BD-4537-B18E-CFD50E4B6B9D}"/>
              </a:ext>
            </a:extLst>
          </p:cNvPr>
          <p:cNvSpPr/>
          <p:nvPr/>
        </p:nvSpPr>
        <p:spPr>
          <a:xfrm>
            <a:off x="10270188" y="64538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2CF3FFC6-E6DE-4973-B142-29BD3008FBE0}"/>
              </a:ext>
            </a:extLst>
          </p:cNvPr>
          <p:cNvSpPr/>
          <p:nvPr/>
        </p:nvSpPr>
        <p:spPr>
          <a:xfrm>
            <a:off x="9077996" y="27306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08B4277E-9916-427C-9B27-9CCFAFC18D1F}"/>
              </a:ext>
            </a:extLst>
          </p:cNvPr>
          <p:cNvSpPr/>
          <p:nvPr/>
        </p:nvSpPr>
        <p:spPr>
          <a:xfrm>
            <a:off x="8157809" y="20106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1AE1F81-6A1C-45FD-B5F5-F86F9E9EFA3B}"/>
              </a:ext>
            </a:extLst>
          </p:cNvPr>
          <p:cNvSpPr/>
          <p:nvPr/>
        </p:nvSpPr>
        <p:spPr>
          <a:xfrm>
            <a:off x="10889434" y="147818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AFEC98E-0B46-4481-BF82-4AFABF140D4B}"/>
              </a:ext>
            </a:extLst>
          </p:cNvPr>
          <p:cNvSpPr/>
          <p:nvPr/>
        </p:nvSpPr>
        <p:spPr>
          <a:xfrm>
            <a:off x="10889434" y="254210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2719B075-630B-4AE4-8E0A-3D7289F47445}"/>
              </a:ext>
            </a:extLst>
          </p:cNvPr>
          <p:cNvSpPr/>
          <p:nvPr/>
        </p:nvSpPr>
        <p:spPr>
          <a:xfrm>
            <a:off x="9910188" y="20106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8549DD86-BD26-42DF-A7AD-5052513C6F7D}"/>
              </a:ext>
            </a:extLst>
          </p:cNvPr>
          <p:cNvSpPr/>
          <p:nvPr/>
        </p:nvSpPr>
        <p:spPr>
          <a:xfrm>
            <a:off x="555009" y="373444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5ED4A96-EA7F-414C-B762-AE0DB77F7FB9}"/>
              </a:ext>
            </a:extLst>
          </p:cNvPr>
          <p:cNvSpPr/>
          <p:nvPr/>
        </p:nvSpPr>
        <p:spPr>
          <a:xfrm>
            <a:off x="1174255" y="456725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D9DB764-0DFD-4664-B041-86D1A535ECBD}"/>
              </a:ext>
            </a:extLst>
          </p:cNvPr>
          <p:cNvSpPr/>
          <p:nvPr/>
        </p:nvSpPr>
        <p:spPr>
          <a:xfrm>
            <a:off x="1174255" y="563116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FCAFA64E-06E5-485C-88B6-776F94BB8742}"/>
              </a:ext>
            </a:extLst>
          </p:cNvPr>
          <p:cNvSpPr/>
          <p:nvPr/>
        </p:nvSpPr>
        <p:spPr>
          <a:xfrm>
            <a:off x="195009" y="509968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9D7790FB-2535-4336-949E-DBFF5C775DBA}"/>
              </a:ext>
            </a:extLst>
          </p:cNvPr>
          <p:cNvSpPr/>
          <p:nvPr/>
        </p:nvSpPr>
        <p:spPr>
          <a:xfrm>
            <a:off x="11143644" y="481593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EFE70419-2980-4800-9A3A-82479C00E69E}"/>
              </a:ext>
            </a:extLst>
          </p:cNvPr>
          <p:cNvSpPr/>
          <p:nvPr/>
        </p:nvSpPr>
        <p:spPr>
          <a:xfrm>
            <a:off x="11143644" y="587984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EE630C7E-8AFE-4F22-A7AC-92AFAA6F3D43}"/>
              </a:ext>
            </a:extLst>
          </p:cNvPr>
          <p:cNvSpPr/>
          <p:nvPr/>
        </p:nvSpPr>
        <p:spPr>
          <a:xfrm>
            <a:off x="9910188" y="532988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78A62B95-7765-4E4D-A2C8-C4F4F830C821}"/>
              </a:ext>
            </a:extLst>
          </p:cNvPr>
          <p:cNvSpPr/>
          <p:nvPr/>
        </p:nvSpPr>
        <p:spPr>
          <a:xfrm>
            <a:off x="9774252" y="370903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C9BEC6F4-CF91-4FE6-99B7-FD284C4B8F6F}"/>
              </a:ext>
            </a:extLst>
          </p:cNvPr>
          <p:cNvSpPr/>
          <p:nvPr/>
        </p:nvSpPr>
        <p:spPr>
          <a:xfrm>
            <a:off x="1485459" y="325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50C51E3-7050-46B6-BFE7-7DF05E8D0978}"/>
              </a:ext>
            </a:extLst>
          </p:cNvPr>
          <p:cNvSpPr/>
          <p:nvPr/>
        </p:nvSpPr>
        <p:spPr>
          <a:xfrm>
            <a:off x="3292125" y="2778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3D3ADEBC-0E94-41E9-A6FD-842712F1CF1C}"/>
              </a:ext>
            </a:extLst>
          </p:cNvPr>
          <p:cNvSpPr/>
          <p:nvPr/>
        </p:nvSpPr>
        <p:spPr>
          <a:xfrm>
            <a:off x="4746871" y="5151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B3AAD276-86F6-4309-B9B8-5A68FAC3D0B5}"/>
              </a:ext>
            </a:extLst>
          </p:cNvPr>
          <p:cNvSpPr/>
          <p:nvPr/>
        </p:nvSpPr>
        <p:spPr>
          <a:xfrm>
            <a:off x="7338376" y="3073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38DAF284-C9C4-43E8-9D15-EBB8E1EDD034}"/>
              </a:ext>
            </a:extLst>
          </p:cNvPr>
          <p:cNvSpPr/>
          <p:nvPr/>
        </p:nvSpPr>
        <p:spPr>
          <a:xfrm>
            <a:off x="11056791" y="2778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EDE03B96-785F-4EF2-AAB9-5AFAA7283EE6}"/>
              </a:ext>
            </a:extLst>
          </p:cNvPr>
          <p:cNvSpPr/>
          <p:nvPr/>
        </p:nvSpPr>
        <p:spPr>
          <a:xfrm>
            <a:off x="5936855" y="612045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0B9AAC2C-BB9A-44B6-89EA-988F8CCF6B54}"/>
              </a:ext>
            </a:extLst>
          </p:cNvPr>
          <p:cNvSpPr/>
          <p:nvPr/>
        </p:nvSpPr>
        <p:spPr>
          <a:xfrm>
            <a:off x="583798" y="4000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E8797C7B-E0CF-4C48-BEB9-14DBC3615C21}"/>
              </a:ext>
            </a:extLst>
          </p:cNvPr>
          <p:cNvSpPr/>
          <p:nvPr/>
        </p:nvSpPr>
        <p:spPr>
          <a:xfrm>
            <a:off x="1370877" y="138177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CA0303EB-E7CF-4F75-9BAE-3D6609D7595B}"/>
              </a:ext>
            </a:extLst>
          </p:cNvPr>
          <p:cNvSpPr/>
          <p:nvPr/>
        </p:nvSpPr>
        <p:spPr>
          <a:xfrm>
            <a:off x="2563069" y="80849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FD14B4F-68BD-44EF-AB50-7838290E6128}"/>
              </a:ext>
            </a:extLst>
          </p:cNvPr>
          <p:cNvSpPr/>
          <p:nvPr/>
        </p:nvSpPr>
        <p:spPr>
          <a:xfrm>
            <a:off x="1370877" y="28937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20F5F3-AC56-4C99-AD03-A8F11AA54471}"/>
              </a:ext>
            </a:extLst>
          </p:cNvPr>
          <p:cNvSpPr/>
          <p:nvPr/>
        </p:nvSpPr>
        <p:spPr>
          <a:xfrm>
            <a:off x="450690" y="21737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6C30982D-6644-42E8-AE80-B931EC501FA7}"/>
              </a:ext>
            </a:extLst>
          </p:cNvPr>
          <p:cNvSpPr/>
          <p:nvPr/>
        </p:nvSpPr>
        <p:spPr>
          <a:xfrm>
            <a:off x="3182315" y="164130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34D836CC-8064-4164-B5EB-361988450C6B}"/>
              </a:ext>
            </a:extLst>
          </p:cNvPr>
          <p:cNvSpPr/>
          <p:nvPr/>
        </p:nvSpPr>
        <p:spPr>
          <a:xfrm>
            <a:off x="3182315" y="27052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73BB88B-D198-45FE-B478-34AC571C07DA}"/>
              </a:ext>
            </a:extLst>
          </p:cNvPr>
          <p:cNvSpPr/>
          <p:nvPr/>
        </p:nvSpPr>
        <p:spPr>
          <a:xfrm>
            <a:off x="2203069" y="217373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C040D406-6085-4957-A9C1-DC87DE6CE21C}"/>
              </a:ext>
            </a:extLst>
          </p:cNvPr>
          <p:cNvSpPr/>
          <p:nvPr/>
        </p:nvSpPr>
        <p:spPr>
          <a:xfrm>
            <a:off x="3123256" y="431096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2FE89CA4-F7F8-437C-964E-26093E75A0DF}"/>
              </a:ext>
            </a:extLst>
          </p:cNvPr>
          <p:cNvSpPr/>
          <p:nvPr/>
        </p:nvSpPr>
        <p:spPr>
          <a:xfrm>
            <a:off x="4315448" y="373768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56275E52-05A4-41F5-BA29-2E48F87101A7}"/>
              </a:ext>
            </a:extLst>
          </p:cNvPr>
          <p:cNvSpPr/>
          <p:nvPr/>
        </p:nvSpPr>
        <p:spPr>
          <a:xfrm>
            <a:off x="3123256" y="58229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A2F80B85-4917-4AA4-873B-8A0430C2CF30}"/>
              </a:ext>
            </a:extLst>
          </p:cNvPr>
          <p:cNvSpPr/>
          <p:nvPr/>
        </p:nvSpPr>
        <p:spPr>
          <a:xfrm>
            <a:off x="2203069" y="510292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E7114E13-A7BB-4450-B0C6-739F141A97EF}"/>
              </a:ext>
            </a:extLst>
          </p:cNvPr>
          <p:cNvSpPr/>
          <p:nvPr/>
        </p:nvSpPr>
        <p:spPr>
          <a:xfrm>
            <a:off x="5364793" y="420774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BECA5787-CA39-4839-9EB4-E51BDF5BF075}"/>
              </a:ext>
            </a:extLst>
          </p:cNvPr>
          <p:cNvSpPr/>
          <p:nvPr/>
        </p:nvSpPr>
        <p:spPr>
          <a:xfrm>
            <a:off x="4934694" y="563440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04C9F2F8-5249-4E08-9604-51E0CEA31BF2}"/>
              </a:ext>
            </a:extLst>
          </p:cNvPr>
          <p:cNvSpPr/>
          <p:nvPr/>
        </p:nvSpPr>
        <p:spPr>
          <a:xfrm>
            <a:off x="4172601" y="486482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E908A5B-790F-4C19-80EA-32803A5D0C84}"/>
              </a:ext>
            </a:extLst>
          </p:cNvPr>
          <p:cNvSpPr/>
          <p:nvPr/>
        </p:nvSpPr>
        <p:spPr>
          <a:xfrm>
            <a:off x="4367411" y="97997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65402196-776A-4995-88F5-08C7202955B8}"/>
              </a:ext>
            </a:extLst>
          </p:cNvPr>
          <p:cNvSpPr/>
          <p:nvPr/>
        </p:nvSpPr>
        <p:spPr>
          <a:xfrm>
            <a:off x="5426184" y="141903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98A67746-DC18-4A3D-A0FA-B5BB582233B4}"/>
              </a:ext>
            </a:extLst>
          </p:cNvPr>
          <p:cNvSpPr/>
          <p:nvPr/>
        </p:nvSpPr>
        <p:spPr>
          <a:xfrm>
            <a:off x="6618376" y="84575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DE9181F1-C45F-4F29-A7F7-3AC5640EFD57}"/>
              </a:ext>
            </a:extLst>
          </p:cNvPr>
          <p:cNvSpPr/>
          <p:nvPr/>
        </p:nvSpPr>
        <p:spPr>
          <a:xfrm>
            <a:off x="4189995" y="221099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CACCA487-67E0-47B7-BC95-1DCD90813BD7}"/>
              </a:ext>
            </a:extLst>
          </p:cNvPr>
          <p:cNvSpPr/>
          <p:nvPr/>
        </p:nvSpPr>
        <p:spPr>
          <a:xfrm>
            <a:off x="7597622" y="122021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5DDA6F89-337A-4CF3-A43E-40BCACD77B63}"/>
              </a:ext>
            </a:extLst>
          </p:cNvPr>
          <p:cNvSpPr/>
          <p:nvPr/>
        </p:nvSpPr>
        <p:spPr>
          <a:xfrm>
            <a:off x="7237622" y="274247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1927C5C5-0CED-4777-9AE2-A39BC1992D60}"/>
              </a:ext>
            </a:extLst>
          </p:cNvPr>
          <p:cNvSpPr/>
          <p:nvPr/>
        </p:nvSpPr>
        <p:spPr>
          <a:xfrm>
            <a:off x="6258376" y="221099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68E37884-DBE7-411D-952D-BB604508ED6F}"/>
              </a:ext>
            </a:extLst>
          </p:cNvPr>
          <p:cNvSpPr/>
          <p:nvPr/>
        </p:nvSpPr>
        <p:spPr>
          <a:xfrm>
            <a:off x="7133450" y="423775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8A568D8A-0FE9-4A50-BAE6-BB67F2117840}"/>
              </a:ext>
            </a:extLst>
          </p:cNvPr>
          <p:cNvSpPr/>
          <p:nvPr/>
        </p:nvSpPr>
        <p:spPr>
          <a:xfrm>
            <a:off x="8325642" y="366447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0BE4BFFD-F231-481B-BE44-AEE3A002C812}"/>
              </a:ext>
            </a:extLst>
          </p:cNvPr>
          <p:cNvSpPr/>
          <p:nvPr/>
        </p:nvSpPr>
        <p:spPr>
          <a:xfrm>
            <a:off x="7133450" y="574971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5690F7DE-E600-4834-B3A8-79A9B31B03F9}"/>
              </a:ext>
            </a:extLst>
          </p:cNvPr>
          <p:cNvSpPr/>
          <p:nvPr/>
        </p:nvSpPr>
        <p:spPr>
          <a:xfrm>
            <a:off x="6213263" y="502971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2BE7BB3-C7EE-4C9F-9B21-2D7A8AAC6CD4}"/>
              </a:ext>
            </a:extLst>
          </p:cNvPr>
          <p:cNvSpPr/>
          <p:nvPr/>
        </p:nvSpPr>
        <p:spPr>
          <a:xfrm>
            <a:off x="8944888" y="449727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D6653AF9-508F-463B-8C40-217E5F7D384D}"/>
              </a:ext>
            </a:extLst>
          </p:cNvPr>
          <p:cNvSpPr/>
          <p:nvPr/>
        </p:nvSpPr>
        <p:spPr>
          <a:xfrm>
            <a:off x="7965642" y="5029715"/>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BB193670-87D3-4831-8177-021AC2C46381}"/>
              </a:ext>
            </a:extLst>
          </p:cNvPr>
          <p:cNvSpPr/>
          <p:nvPr/>
        </p:nvSpPr>
        <p:spPr>
          <a:xfrm>
            <a:off x="9077996" y="119324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AA908B22-C967-40DE-9B73-FBFE2ACF743C}"/>
              </a:ext>
            </a:extLst>
          </p:cNvPr>
          <p:cNvSpPr/>
          <p:nvPr/>
        </p:nvSpPr>
        <p:spPr>
          <a:xfrm>
            <a:off x="10270188" y="61997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FFF0F343-CF28-420A-A9C2-28773AAC2141}"/>
              </a:ext>
            </a:extLst>
          </p:cNvPr>
          <p:cNvSpPr/>
          <p:nvPr/>
        </p:nvSpPr>
        <p:spPr>
          <a:xfrm>
            <a:off x="9077996" y="27052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2FF8977B-500D-4E14-BC35-DDFD0F9FA31D}"/>
              </a:ext>
            </a:extLst>
          </p:cNvPr>
          <p:cNvSpPr/>
          <p:nvPr/>
        </p:nvSpPr>
        <p:spPr>
          <a:xfrm>
            <a:off x="8157809" y="19852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D6C90959-EC13-4D31-A283-C99E4A803C65}"/>
              </a:ext>
            </a:extLst>
          </p:cNvPr>
          <p:cNvSpPr/>
          <p:nvPr/>
        </p:nvSpPr>
        <p:spPr>
          <a:xfrm>
            <a:off x="10889434" y="1452776"/>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11ACD2E4-4210-4F21-B418-66E258B7F044}"/>
              </a:ext>
            </a:extLst>
          </p:cNvPr>
          <p:cNvSpPr/>
          <p:nvPr/>
        </p:nvSpPr>
        <p:spPr>
          <a:xfrm>
            <a:off x="10889434" y="251668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5592EDD1-2F37-4E5A-B4FD-FDF245ECD1AB}"/>
              </a:ext>
            </a:extLst>
          </p:cNvPr>
          <p:cNvSpPr/>
          <p:nvPr/>
        </p:nvSpPr>
        <p:spPr>
          <a:xfrm>
            <a:off x="9910188" y="198521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9132E80-23A2-4A84-85AF-84DCB4431770}"/>
              </a:ext>
            </a:extLst>
          </p:cNvPr>
          <p:cNvSpPr/>
          <p:nvPr/>
        </p:nvSpPr>
        <p:spPr>
          <a:xfrm>
            <a:off x="555009" y="3709032"/>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087F3B1-7969-4FE0-AC33-DFF966047CA4}"/>
              </a:ext>
            </a:extLst>
          </p:cNvPr>
          <p:cNvSpPr/>
          <p:nvPr/>
        </p:nvSpPr>
        <p:spPr>
          <a:xfrm>
            <a:off x="1174255" y="454183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400AA499-4CF7-4855-BD5C-8C096B809967}"/>
              </a:ext>
            </a:extLst>
          </p:cNvPr>
          <p:cNvSpPr/>
          <p:nvPr/>
        </p:nvSpPr>
        <p:spPr>
          <a:xfrm>
            <a:off x="1174255" y="5605750"/>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A0C5C8EC-9380-41B8-8881-8B9B1159AC06}"/>
              </a:ext>
            </a:extLst>
          </p:cNvPr>
          <p:cNvSpPr/>
          <p:nvPr/>
        </p:nvSpPr>
        <p:spPr>
          <a:xfrm>
            <a:off x="195009" y="5074274"/>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41E11270-AB1C-460B-8E90-AFE97DF995B9}"/>
              </a:ext>
            </a:extLst>
          </p:cNvPr>
          <p:cNvSpPr/>
          <p:nvPr/>
        </p:nvSpPr>
        <p:spPr>
          <a:xfrm>
            <a:off x="10884398" y="375202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80FB47B6-ABD0-4D22-8D0C-55DB6B2AA411}"/>
              </a:ext>
            </a:extLst>
          </p:cNvPr>
          <p:cNvSpPr/>
          <p:nvPr/>
        </p:nvSpPr>
        <p:spPr>
          <a:xfrm>
            <a:off x="11143644" y="4790521"/>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431010C6-7213-4AB7-ABFD-0D9FC4CC8AD8}"/>
              </a:ext>
            </a:extLst>
          </p:cNvPr>
          <p:cNvSpPr/>
          <p:nvPr/>
        </p:nvSpPr>
        <p:spPr>
          <a:xfrm>
            <a:off x="11143644" y="5854433"/>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327F19AD-D559-4BAF-89B0-B85035B1632F}"/>
              </a:ext>
            </a:extLst>
          </p:cNvPr>
          <p:cNvSpPr/>
          <p:nvPr/>
        </p:nvSpPr>
        <p:spPr>
          <a:xfrm>
            <a:off x="7338376" y="5319"/>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53D1733E-225E-4FB7-9C5D-CEA0A899FF06}"/>
              </a:ext>
            </a:extLst>
          </p:cNvPr>
          <p:cNvSpPr/>
          <p:nvPr/>
        </p:nvSpPr>
        <p:spPr>
          <a:xfrm>
            <a:off x="5936855" y="83458"/>
            <a:ext cx="720000" cy="720000"/>
          </a:xfrm>
          <a:prstGeom prst="ellipse">
            <a:avLst/>
          </a:prstGeom>
          <a:solidFill>
            <a:srgbClr val="5E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D4AE61AF-A998-4F9B-B1CB-575693084913}"/>
              </a:ext>
            </a:extLst>
          </p:cNvPr>
          <p:cNvSpPr/>
          <p:nvPr/>
        </p:nvSpPr>
        <p:spPr>
          <a:xfrm>
            <a:off x="3698131" y="1767185"/>
            <a:ext cx="496719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00" normalizeH="0" baseline="0" noProof="0" dirty="0" smtClean="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rPr>
              <a:t>Upstream</a:t>
            </a:r>
            <a:endParaRPr kumimoji="0" lang="en-US" sz="8000" b="1" i="0" u="none" strike="noStrike" kern="1200" cap="none" spc="100" normalizeH="0" baseline="0" noProof="0" dirty="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endParaRPr>
          </a:p>
        </p:txBody>
      </p:sp>
      <p:sp>
        <p:nvSpPr>
          <p:cNvPr id="133" name="Rectangle 132">
            <a:extLst>
              <a:ext uri="{FF2B5EF4-FFF2-40B4-BE49-F238E27FC236}">
                <a16:creationId xmlns:a16="http://schemas.microsoft.com/office/drawing/2014/main" id="{AC0E6007-2E07-487B-AC51-A5ABBDE65C43}"/>
              </a:ext>
            </a:extLst>
          </p:cNvPr>
          <p:cNvSpPr/>
          <p:nvPr/>
        </p:nvSpPr>
        <p:spPr>
          <a:xfrm>
            <a:off x="2855065" y="3663903"/>
            <a:ext cx="66533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00" normalizeH="0" baseline="0" noProof="0" dirty="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rPr>
              <a:t>PART </a:t>
            </a:r>
            <a:r>
              <a:rPr kumimoji="0" lang="en-GB" sz="3600" b="1" i="0" u="none" strike="noStrike" kern="1200" cap="none" spc="100" normalizeH="0" baseline="0" noProof="0" dirty="0" smtClean="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rPr>
              <a:t>5: </a:t>
            </a:r>
            <a:r>
              <a:rPr kumimoji="0" lang="en-GB" sz="3600" b="1" i="0" u="none" strike="noStrike" kern="1200" cap="none" spc="100" normalizeH="0" baseline="0" noProof="0" dirty="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rPr>
              <a:t>Further information</a:t>
            </a:r>
            <a:endParaRPr kumimoji="0" lang="en-US" sz="3600" b="1" i="0" u="none" strike="noStrike" kern="1200" cap="none" spc="100" normalizeH="0" baseline="0" noProof="0" dirty="0">
              <a:ln w="19050">
                <a:solidFill>
                  <a:srgbClr val="FFFFFF"/>
                </a:solidFill>
                <a:prstDash val="solid"/>
              </a:ln>
              <a:solidFill>
                <a:srgbClr val="FFFFFF"/>
              </a:solidFill>
              <a:effectLst>
                <a:outerShdw dist="76200" dir="2640000" algn="bl" rotWithShape="0">
                  <a:srgbClr val="5E384D"/>
                </a:outerShdw>
              </a:effectLst>
              <a:uLnTx/>
              <a:uFillTx/>
              <a:latin typeface="Leelawadee UI" panose="020B0502040204020203" pitchFamily="34" charset="-34"/>
              <a:ea typeface="+mn-ea"/>
              <a:cs typeface="Leelawadee UI" panose="020B0502040204020203" pitchFamily="34" charset="-34"/>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928" y="5055127"/>
            <a:ext cx="2267716" cy="1627635"/>
          </a:xfrm>
          <a:prstGeom prst="rect">
            <a:avLst/>
          </a:prstGeom>
        </p:spPr>
      </p:pic>
    </p:spTree>
    <p:extLst>
      <p:ext uri="{BB962C8B-B14F-4D97-AF65-F5344CB8AC3E}">
        <p14:creationId xmlns:p14="http://schemas.microsoft.com/office/powerpoint/2010/main" val="2536595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2893580"/>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Let's Talk About Sex Paperback – Special Edition, 4 Sep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Preteen and teenagers</a:t>
            </a: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Robie</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H. Harris (Author),‎ Michael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Emberley</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(Illustrator)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A completely updated 20th anniversary edition of the definitive book on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childrens</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sexual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Now with expanded information on internet and texting safety, birth control, LGBT (gay, lesbian, bisexual, transgender) issues and more – this universally acclaimed classic by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Robie</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H. Harris and Michael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Emberley</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is a cutting-edge resource for children, parents, teachers, librarians and anyone else who cares about the well-being of pre-teens and teens. Providing accurate and up-to-date information to answer young people's concerns and questions, from conception and puberty to birth control and AIDS, it offers everything they need – now more than ever – to make responsible decisions and stay healthy.</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2 – RESOURCES FOR ADOLESCENTS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8" name="Picture 7">
            <a:extLst>
              <a:ext uri="{FF2B5EF4-FFF2-40B4-BE49-F238E27FC236}">
                <a16:creationId xmlns:a16="http://schemas.microsoft.com/office/drawing/2014/main" id="{93A7DF9D-F037-480C-A67E-C41B9D085AE8}"/>
              </a:ext>
            </a:extLst>
          </p:cNvPr>
          <p:cNvPicPr>
            <a:picLocks noChangeAspect="1"/>
          </p:cNvPicPr>
          <p:nvPr/>
        </p:nvPicPr>
        <p:blipFill>
          <a:blip r:embed="rId2"/>
          <a:stretch>
            <a:fillRect/>
          </a:stretch>
        </p:blipFill>
        <p:spPr>
          <a:xfrm>
            <a:off x="9120852" y="1970570"/>
            <a:ext cx="2395958" cy="2893580"/>
          </a:xfrm>
          <a:prstGeom prst="rect">
            <a:avLst/>
          </a:prstGeom>
        </p:spPr>
      </p:pic>
    </p:spTree>
    <p:extLst>
      <p:ext uri="{BB962C8B-B14F-4D97-AF65-F5344CB8AC3E}">
        <p14:creationId xmlns:p14="http://schemas.microsoft.com/office/powerpoint/2010/main" val="374940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4245036"/>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S.E.X.: The All-You-Need-To-Know Sexuality Guide to Get You Through Your Teens and Twenties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Heather Corinna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As a teen or emerging adult, dealing with all the changes going on in your life, body, and mind can be mighty overwhelming. When it comes to sex, everyone seems to have strong feelings and opinions about who you should be and what you should (shouldn't) do. How do you decide who to listen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S.E.X tackles all the big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Self-image and how to find and claim your own sexual self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How to best protect and support your sexual and emotional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Sorting out gender and sexual identities, even when they're complicated and confusing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The latest on contraceptive methods and other reproductive choices, sexually transmitted infections, and safer sex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Finding, creating, and managing healthy and happy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How to set and respect limits and boundaries, and rock consent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Identifying, preventing, or healing from abuse or assault...and much more</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2 – RESOURCES FOR ADOLESCENTS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8" name="Picture 7">
            <a:extLst>
              <a:ext uri="{FF2B5EF4-FFF2-40B4-BE49-F238E27FC236}">
                <a16:creationId xmlns:a16="http://schemas.microsoft.com/office/drawing/2014/main" id="{0EC88CA5-3FF8-4A19-B118-C6C5483D7402}"/>
              </a:ext>
            </a:extLst>
          </p:cNvPr>
          <p:cNvPicPr>
            <a:picLocks noChangeAspect="1"/>
          </p:cNvPicPr>
          <p:nvPr/>
        </p:nvPicPr>
        <p:blipFill>
          <a:blip r:embed="rId2"/>
          <a:stretch>
            <a:fillRect/>
          </a:stretch>
        </p:blipFill>
        <p:spPr>
          <a:xfrm>
            <a:off x="9195682" y="1970569"/>
            <a:ext cx="2321127" cy="2913907"/>
          </a:xfrm>
          <a:prstGeom prst="rect">
            <a:avLst/>
          </a:prstGeom>
        </p:spPr>
      </p:pic>
    </p:spTree>
    <p:extLst>
      <p:ext uri="{BB962C8B-B14F-4D97-AF65-F5344CB8AC3E}">
        <p14:creationId xmlns:p14="http://schemas.microsoft.com/office/powerpoint/2010/main" val="543634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5011839" cy="3810000"/>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954F72"/>
                </a:solidFill>
                <a:effectLst/>
                <a:uLnTx/>
                <a:uFillTx/>
                <a:latin typeface="Leelawadee UI" panose="020B0502040204020203" pitchFamily="34" charset="-34"/>
                <a:ea typeface="+mn-ea"/>
                <a:cs typeface="Leelawadee UI" panose="020B0502040204020203" pitchFamily="34" charset="-34"/>
              </a:rPr>
              <a:t>Scarleteen</a:t>
            </a:r>
            <a:endPar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www.scarleteen.com</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This sex-</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ed</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website for teens and young adults covers a range of topics relating sexual and emotional health, sex and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I</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n relation to abuse, it also regularly features articles and letters on the topic of sexual and domestic violence and abuse, specifically tailored for teenage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It also has a clear and comprehensive guide to consent (‘Driver’s Ed for the Sexual Superhighway’), to help your teen navigate this tricky area, and keep themselves and others safe from harm.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2 – RESOURCES FOR ADOLESCENTS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9" name="Picture 6" descr="Image result for scarleteen">
            <a:extLst>
              <a:ext uri="{FF2B5EF4-FFF2-40B4-BE49-F238E27FC236}">
                <a16:creationId xmlns:a16="http://schemas.microsoft.com/office/drawing/2014/main" id="{7486072E-1127-4EBC-8699-76045837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809" y="197057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61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5011839" cy="3066037"/>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That’s Not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www.thatsnotcool.com</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This website has been created to help young people and their parents understand how mobile phones, instant messaging and online profiles are all digital extensions of who we are. It aims to give the tools to help people think about what is, or is not, okay in their digital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hey also embrace ‘gamification’, with apps such as </a:t>
            </a:r>
            <a:r>
              <a:rPr kumimoji="0" lang="en-US" sz="1400" b="1"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Respect Effect </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(focused on building respect in friendships and relationships) and </a:t>
            </a:r>
            <a:r>
              <a:rPr kumimoji="0" lang="en-US" sz="1400" b="1"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Cool / Not Cool </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(a quiz game)</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2 – RESOURCES FOR ADOLESCENTS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3" name="Picture 2">
            <a:extLst>
              <a:ext uri="{FF2B5EF4-FFF2-40B4-BE49-F238E27FC236}">
                <a16:creationId xmlns:a16="http://schemas.microsoft.com/office/drawing/2014/main" id="{69E07FD5-CB63-4105-B68C-96FD035CB9B3}"/>
              </a:ext>
            </a:extLst>
          </p:cNvPr>
          <p:cNvPicPr>
            <a:picLocks noChangeAspect="1"/>
          </p:cNvPicPr>
          <p:nvPr/>
        </p:nvPicPr>
        <p:blipFill>
          <a:blip r:embed="rId2"/>
          <a:stretch>
            <a:fillRect/>
          </a:stretch>
        </p:blipFill>
        <p:spPr>
          <a:xfrm>
            <a:off x="5665370" y="1970570"/>
            <a:ext cx="5851439" cy="3066037"/>
          </a:xfrm>
          <a:prstGeom prst="rect">
            <a:avLst/>
          </a:prstGeom>
        </p:spPr>
      </p:pic>
    </p:spTree>
    <p:extLst>
      <p:ext uri="{BB962C8B-B14F-4D97-AF65-F5344CB8AC3E}">
        <p14:creationId xmlns:p14="http://schemas.microsoft.com/office/powerpoint/2010/main" val="102356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69"/>
            <a:ext cx="8507394" cy="4545977"/>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The </a:t>
            </a:r>
            <a:r>
              <a:rPr kumimoji="0" lang="en-US" sz="1400" b="1" i="0" u="none" strike="noStrike" kern="1200" cap="none" spc="0" normalizeH="0" baseline="0" noProof="0" dirty="0" err="1">
                <a:ln>
                  <a:noFill/>
                </a:ln>
                <a:solidFill>
                  <a:srgbClr val="954F72"/>
                </a:solidFill>
                <a:effectLst/>
                <a:uLnTx/>
                <a:uFillTx/>
                <a:latin typeface="Leelawadee UI" panose="020B0502040204020203" pitchFamily="34" charset="-34"/>
                <a:ea typeface="+mn-ea"/>
                <a:cs typeface="Leelawadee UI" panose="020B0502040204020203" pitchFamily="34" charset="-34"/>
              </a:rPr>
              <a:t>Kidpower</a:t>
            </a: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 Book for Caring Adults: Personal Safety, Self-Protection, Confidence, and Advocacy for Young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Irene Van der Zande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This comprehensive guide prepares parents, educators, and other caring adults to protect children and teens from bullying, violence, and abuse through awareness, action, and skills.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Kidpower's</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positive hands-on method reduces anxiety, develops competence, and increases confidence for adults and children alike. Topics include: building a foundation of emotional safety; self-protection to stop most trouble before it starts; and healthy boundaries to prevent problems and develop positive relationships.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The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Kidpower</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Book for Caring Adults is the most comprehensive guide available for adults who want to learn how to protect and promote the emotional and physical safety of the young people in their lives.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a:r>
            <a:b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Through inspiring stories, clear explanations, and step-by-step practices, readers gain extensive knowledge from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Kidpower's</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25+ years of experience of teaching "People Safety" skills to over 2.5 million children, teens, and adults worldwide. These social-emotional skills help prepare adults to protect and empower the young people in their lives.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3 – RESOURCES FOR PARENTS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9" name="Picture 8">
            <a:extLst>
              <a:ext uri="{FF2B5EF4-FFF2-40B4-BE49-F238E27FC236}">
                <a16:creationId xmlns:a16="http://schemas.microsoft.com/office/drawing/2014/main" id="{58EABCEF-8EF5-41AE-9A1E-50E56FF9C762}"/>
              </a:ext>
            </a:extLst>
          </p:cNvPr>
          <p:cNvPicPr>
            <a:picLocks noChangeAspect="1"/>
          </p:cNvPicPr>
          <p:nvPr/>
        </p:nvPicPr>
        <p:blipFill>
          <a:blip r:embed="rId2"/>
          <a:stretch>
            <a:fillRect/>
          </a:stretch>
        </p:blipFill>
        <p:spPr>
          <a:xfrm>
            <a:off x="9212595" y="1970570"/>
            <a:ext cx="2304213" cy="2893580"/>
          </a:xfrm>
          <a:prstGeom prst="rect">
            <a:avLst/>
          </a:prstGeom>
        </p:spPr>
      </p:pic>
    </p:spTree>
    <p:extLst>
      <p:ext uri="{BB962C8B-B14F-4D97-AF65-F5344CB8AC3E}">
        <p14:creationId xmlns:p14="http://schemas.microsoft.com/office/powerpoint/2010/main" val="364678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5011839" cy="4430230"/>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Parents Protect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a:t>
            </a: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www.parentsprotect.co.uk</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This information and resources website is run by the Lucy Faithfull Foundation. It aims to raise awareness about child sexual abuse, answer questions and give adults the information, advice, support and facts, they need to help protect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Their aim is to help parents and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carers</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better protect children from sexual abuse. Our most important task is to prevent sexual abuse from taking place in the first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he Resources section of the website contains a number of guides that expand on the information in this training course – including topics such as building a family safety plan, normal sexual development of children, and internet safety</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3 – RESOURCES FOR PARENTS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5" name="Picture 4">
            <a:extLst>
              <a:ext uri="{FF2B5EF4-FFF2-40B4-BE49-F238E27FC236}">
                <a16:creationId xmlns:a16="http://schemas.microsoft.com/office/drawing/2014/main" id="{13940311-3608-4EB9-9B41-53FD3CA13D7A}"/>
              </a:ext>
            </a:extLst>
          </p:cNvPr>
          <p:cNvPicPr>
            <a:picLocks noChangeAspect="1"/>
          </p:cNvPicPr>
          <p:nvPr/>
        </p:nvPicPr>
        <p:blipFill>
          <a:blip r:embed="rId2"/>
          <a:stretch>
            <a:fillRect/>
          </a:stretch>
        </p:blipFill>
        <p:spPr>
          <a:xfrm>
            <a:off x="5756631" y="1970570"/>
            <a:ext cx="5764490" cy="3489766"/>
          </a:xfrm>
          <a:prstGeom prst="rect">
            <a:avLst/>
          </a:prstGeom>
        </p:spPr>
      </p:pic>
    </p:spTree>
    <p:extLst>
      <p:ext uri="{BB962C8B-B14F-4D97-AF65-F5344CB8AC3E}">
        <p14:creationId xmlns:p14="http://schemas.microsoft.com/office/powerpoint/2010/main" val="3427436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5011839" cy="3556341"/>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954F72"/>
                </a:solidFill>
                <a:effectLst/>
                <a:uLnTx/>
                <a:uFillTx/>
                <a:latin typeface="Leelawadee UI" panose="020B0502040204020203" pitchFamily="34" charset="-34"/>
                <a:ea typeface="+mn-ea"/>
                <a:cs typeface="Leelawadee UI" panose="020B0502040204020203" pitchFamily="34" charset="-34"/>
              </a:rPr>
              <a:t>Kidpower</a:t>
            </a:r>
            <a:endPar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www.kidpower.org</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Kidpower</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is a global non-profit dedicated to providing empowering and effective child protection, positive communication, and personal safety skills for all ages and 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They have an extensive and free online library and affordable publications covering topics such as bullying, sexual abuse, abduction and other violence.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There is a section specifically dedicated to sexual abuse, with articles frequently published on the topic.</a:t>
            </a: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3 – RESOURCES FOR PARENTS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3" name="Picture 2">
            <a:extLst>
              <a:ext uri="{FF2B5EF4-FFF2-40B4-BE49-F238E27FC236}">
                <a16:creationId xmlns:a16="http://schemas.microsoft.com/office/drawing/2014/main" id="{CE298416-B985-491C-BEC5-4EF9365EB63C}"/>
              </a:ext>
            </a:extLst>
          </p:cNvPr>
          <p:cNvPicPr>
            <a:picLocks noChangeAspect="1"/>
          </p:cNvPicPr>
          <p:nvPr/>
        </p:nvPicPr>
        <p:blipFill rotWithShape="1">
          <a:blip r:embed="rId2"/>
          <a:srcRect l="3702" t="914"/>
          <a:stretch/>
        </p:blipFill>
        <p:spPr>
          <a:xfrm>
            <a:off x="5769980" y="3410497"/>
            <a:ext cx="5746830" cy="2114195"/>
          </a:xfrm>
          <a:prstGeom prst="rect">
            <a:avLst/>
          </a:prstGeom>
        </p:spPr>
      </p:pic>
      <p:sp>
        <p:nvSpPr>
          <p:cNvPr id="4" name="Rectangle 3">
            <a:extLst>
              <a:ext uri="{FF2B5EF4-FFF2-40B4-BE49-F238E27FC236}">
                <a16:creationId xmlns:a16="http://schemas.microsoft.com/office/drawing/2014/main" id="{870449EC-0DF8-46C5-8D98-FC97908A19E8}"/>
              </a:ext>
            </a:extLst>
          </p:cNvPr>
          <p:cNvSpPr/>
          <p:nvPr/>
        </p:nvSpPr>
        <p:spPr>
          <a:xfrm>
            <a:off x="5804705" y="1970570"/>
            <a:ext cx="5712105" cy="133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descr="Image result for kidpower">
            <a:extLst>
              <a:ext uri="{FF2B5EF4-FFF2-40B4-BE49-F238E27FC236}">
                <a16:creationId xmlns:a16="http://schemas.microsoft.com/office/drawing/2014/main" id="{61C7A91F-FB21-4AB3-9E3D-BF5AB008B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005" y="2193478"/>
            <a:ext cx="3823504" cy="99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18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5011839" cy="3710763"/>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Think U Know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www.thinkuknow.co.uk</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Thinkuknow</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is a unique education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programme</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underpinned by the latest intelligence about child sex offending from the National Crime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It aims to ensure that everyone has access to this practical information – children, young people, their parents and </a:t>
            </a:r>
            <a:r>
              <a:rPr kumimoji="0" lang="en-US" sz="1400" b="0" i="0" u="none" strike="noStrike" kern="1200" cap="none" spc="0" normalizeH="0" baseline="0" noProof="0" dirty="0" err="1">
                <a:ln>
                  <a:noFill/>
                </a:ln>
                <a:solidFill>
                  <a:srgbClr val="333333"/>
                </a:solidFill>
                <a:effectLst/>
                <a:uLnTx/>
                <a:uFillTx/>
                <a:latin typeface="Leelawadee UI" panose="020B0502040204020203" pitchFamily="34" charset="-34"/>
                <a:ea typeface="+mn-ea"/>
                <a:cs typeface="Leelawadee UI" panose="020B0502040204020203" pitchFamily="34" charset="-34"/>
              </a:rPr>
              <a:t>carers</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 and the professionals who work with them. There are several different websites designed to appeal to each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a:t>
            </a: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he site covers topics such as online grooming, online porn and sharing information online.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3 – RESOURCES FOR PARENTS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5" name="Picture 4">
            <a:extLst>
              <a:ext uri="{FF2B5EF4-FFF2-40B4-BE49-F238E27FC236}">
                <a16:creationId xmlns:a16="http://schemas.microsoft.com/office/drawing/2014/main" id="{F19F37D4-5675-4901-ACB5-084D49C9A0EB}"/>
              </a:ext>
            </a:extLst>
          </p:cNvPr>
          <p:cNvPicPr>
            <a:picLocks noChangeAspect="1"/>
          </p:cNvPicPr>
          <p:nvPr/>
        </p:nvPicPr>
        <p:blipFill>
          <a:blip r:embed="rId2"/>
          <a:stretch>
            <a:fillRect/>
          </a:stretch>
        </p:blipFill>
        <p:spPr>
          <a:xfrm>
            <a:off x="5657286" y="1970570"/>
            <a:ext cx="5777774" cy="3710763"/>
          </a:xfrm>
          <a:prstGeom prst="rect">
            <a:avLst/>
          </a:prstGeom>
        </p:spPr>
      </p:pic>
    </p:spTree>
    <p:extLst>
      <p:ext uri="{BB962C8B-B14F-4D97-AF65-F5344CB8AC3E}">
        <p14:creationId xmlns:p14="http://schemas.microsoft.com/office/powerpoint/2010/main" val="128189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4 – FURTHER RESOURCES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graphicFrame>
        <p:nvGraphicFramePr>
          <p:cNvPr id="6" name="Table 5">
            <a:extLst>
              <a:ext uri="{FF2B5EF4-FFF2-40B4-BE49-F238E27FC236}">
                <a16:creationId xmlns:a16="http://schemas.microsoft.com/office/drawing/2014/main" id="{B4D3CF6F-5F51-4529-915E-B1C2986DF0AD}"/>
              </a:ext>
            </a:extLst>
          </p:cNvPr>
          <p:cNvGraphicFramePr>
            <a:graphicFrameLocks noGrp="1"/>
          </p:cNvGraphicFramePr>
          <p:nvPr>
            <p:extLst/>
          </p:nvPr>
        </p:nvGraphicFramePr>
        <p:xfrm>
          <a:off x="412750" y="1520652"/>
          <a:ext cx="11318506" cy="4742004"/>
        </p:xfrm>
        <a:graphic>
          <a:graphicData uri="http://schemas.openxmlformats.org/drawingml/2006/table">
            <a:tbl>
              <a:tblPr bandRow="1">
                <a:tableStyleId>{073A0DAA-6AF3-43AB-8588-CEC1D06C72B9}</a:tableStyleId>
              </a:tblPr>
              <a:tblGrid>
                <a:gridCol w="1770469">
                  <a:extLst>
                    <a:ext uri="{9D8B030D-6E8A-4147-A177-3AD203B41FA5}">
                      <a16:colId xmlns:a16="http://schemas.microsoft.com/office/drawing/2014/main" val="2245843842"/>
                    </a:ext>
                  </a:extLst>
                </a:gridCol>
                <a:gridCol w="7052930">
                  <a:extLst>
                    <a:ext uri="{9D8B030D-6E8A-4147-A177-3AD203B41FA5}">
                      <a16:colId xmlns:a16="http://schemas.microsoft.com/office/drawing/2014/main" val="3300425991"/>
                    </a:ext>
                  </a:extLst>
                </a:gridCol>
                <a:gridCol w="2495107">
                  <a:extLst>
                    <a:ext uri="{9D8B030D-6E8A-4147-A177-3AD203B41FA5}">
                      <a16:colId xmlns:a16="http://schemas.microsoft.com/office/drawing/2014/main" val="684326634"/>
                    </a:ext>
                  </a:extLst>
                </a:gridCol>
              </a:tblGrid>
              <a:tr h="191609">
                <a:tc>
                  <a:txBody>
                    <a:bodyPr/>
                    <a:lstStyle/>
                    <a:p>
                      <a:r>
                        <a:rPr lang="en-GB" sz="1200" u="sng" dirty="0"/>
                        <a:t>CHILDLINE</a:t>
                      </a:r>
                      <a:endParaRPr lang="en-US" sz="1200" b="0" dirty="0">
                        <a:solidFill>
                          <a:schemeClr val="tx1"/>
                        </a:solidFill>
                        <a:latin typeface="Leelawadee UI" panose="020B0502040204020203" pitchFamily="34" charset="-34"/>
                        <a:cs typeface="Leelawadee UI" panose="020B0502040204020203" pitchFamily="34" charset="-34"/>
                      </a:endParaRPr>
                    </a:p>
                  </a:txBody>
                  <a:tcP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200" b="0" dirty="0">
                        <a:solidFill>
                          <a:schemeClr val="tx1"/>
                        </a:solidFill>
                        <a:latin typeface="Leelawadee UI" panose="020B0502040204020203" pitchFamily="34" charset="-34"/>
                        <a:cs typeface="Leelawadee UI" panose="020B0502040204020203" pitchFamily="34" charset="-34"/>
                      </a:endParaRPr>
                    </a:p>
                  </a:txBody>
                  <a:tcP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0800 1111</a:t>
                      </a:r>
                      <a:endParaRPr lang="en-US" sz="1200" b="0" dirty="0">
                        <a:solidFill>
                          <a:schemeClr val="tx1"/>
                        </a:solidFill>
                        <a:latin typeface="Leelawadee UI" panose="020B0502040204020203" pitchFamily="34" charset="-34"/>
                        <a:cs typeface="Leelawadee UI" panose="020B0502040204020203" pitchFamily="34" charset="-34"/>
                      </a:endParaRPr>
                    </a:p>
                  </a:txBody>
                  <a:tcPr>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1089513"/>
                  </a:ext>
                </a:extLst>
              </a:tr>
              <a:tr h="447088">
                <a:tc>
                  <a:txBody>
                    <a:bodyPr/>
                    <a:lstStyle/>
                    <a:p>
                      <a:r>
                        <a:rPr lang="en-GB" sz="1200" u="sng" dirty="0"/>
                        <a:t>MOSAC</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Offers guidance &amp; counselling to non-abusing parents &amp; carers whose children have been sexually abused.</a:t>
                      </a:r>
                      <a:endParaRPr lang="en-US" sz="1200" dirty="0"/>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0800 9801958</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445630"/>
                  </a:ext>
                </a:extLst>
              </a:tr>
              <a:tr h="191609">
                <a:tc>
                  <a:txBody>
                    <a:bodyPr/>
                    <a:lstStyle/>
                    <a:p>
                      <a:r>
                        <a:rPr lang="en-US" sz="1200" dirty="0"/>
                        <a:t>FAMILY LIVES</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Provides help and support in all aspects of family life</a:t>
                      </a:r>
                      <a:r>
                        <a:rPr lang="en-US" sz="1200" dirty="0"/>
                        <a:t>. </a:t>
                      </a:r>
                      <a:r>
                        <a:rPr lang="en-GB" sz="1200" dirty="0"/>
                        <a:t>Open 24 hours</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200" dirty="0"/>
                        <a:t>0808 8002222</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0237854"/>
                  </a:ext>
                </a:extLst>
              </a:tr>
              <a:tr h="319349">
                <a:tc>
                  <a:txBody>
                    <a:bodyPr/>
                    <a:lstStyle/>
                    <a:p>
                      <a:r>
                        <a:rPr lang="en-GB" sz="1200" u="sng" dirty="0"/>
                        <a:t>YOUNG MINDS PARENT HELPLINE</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For any adult worried about the emotional problems, behaviour or mental health of a child or young person up to age 25. Mon to Fri 9.30-4.00pm</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0808 8025544</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2073398"/>
                  </a:ext>
                </a:extLst>
              </a:tr>
              <a:tr h="191609">
                <a:tc>
                  <a:txBody>
                    <a:bodyPr/>
                    <a:lstStyle/>
                    <a:p>
                      <a:r>
                        <a:rPr lang="en-GB" sz="1200" u="sng" dirty="0"/>
                        <a:t>SAMARITANS</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Samaritans offer confidential help giving you time to talk things over</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0845 7909090</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8160240"/>
                  </a:ext>
                </a:extLst>
              </a:tr>
              <a:tr h="702567">
                <a:tc>
                  <a:txBody>
                    <a:bodyPr/>
                    <a:lstStyle/>
                    <a:p>
                      <a:r>
                        <a:rPr lang="en-GB" sz="1200" u="sng" dirty="0"/>
                        <a:t>INTERNET WATCH FOUNDATION (IWF)</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Report criminal online content:</a:t>
                      </a:r>
                      <a:endParaRPr lang="en-US" sz="1200" dirty="0"/>
                    </a:p>
                    <a:p>
                      <a:pPr lvl="0"/>
                      <a:r>
                        <a:rPr lang="en-GB" sz="1200" dirty="0"/>
                        <a:t>Child sexual abuse content hosted worldwide</a:t>
                      </a:r>
                      <a:endParaRPr lang="en-US" sz="1200" dirty="0"/>
                    </a:p>
                    <a:p>
                      <a:pPr lvl="0"/>
                      <a:r>
                        <a:rPr lang="en-GB" sz="1200" dirty="0"/>
                        <a:t>Obscene adult content hosted in the UK</a:t>
                      </a:r>
                      <a:endParaRPr lang="en-US" sz="1200" dirty="0"/>
                    </a:p>
                    <a:p>
                      <a:pPr lvl="0"/>
                      <a:r>
                        <a:rPr lang="en-GB" sz="1200" dirty="0"/>
                        <a:t>Non-photographic child sexual abuse images hosted in the UK</a:t>
                      </a:r>
                      <a:endParaRPr lang="en-US" sz="1200" dirty="0"/>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01223 237700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hlinkClick r:id="rId2"/>
                        </a:rPr>
                        <a:t>www.iwf.org.uk</a:t>
                      </a:r>
                      <a:endParaRPr lang="en-US" sz="1200" dirty="0"/>
                    </a:p>
                    <a:p>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0306539"/>
                  </a:ext>
                </a:extLst>
              </a:tr>
              <a:tr h="191609">
                <a:tc>
                  <a:txBody>
                    <a:bodyPr/>
                    <a:lstStyle/>
                    <a:p>
                      <a:r>
                        <a:rPr lang="en-GB" sz="1200" u="sng" dirty="0"/>
                        <a:t>CRIMESTOPPERS</a:t>
                      </a:r>
                      <a:r>
                        <a:rPr lang="en-GB" sz="1200" dirty="0"/>
                        <a:t>	</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Report crimes anonymously.</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u="sng" dirty="0"/>
                        <a:t>0800 555111</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0604854"/>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t>GET - HELP</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dirty="0"/>
                        <a:t>Anonymous online self-help resource for people accessing Indecent images of children.</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hlinkClick r:id="rId3"/>
                        </a:rPr>
                        <a:t>www.get-help.stopitnow.org</a:t>
                      </a:r>
                      <a:r>
                        <a:rPr lang="en-GB" sz="1200" dirty="0"/>
                        <a:t> </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42082"/>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t>GET-SUPPORT</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Anonymous online self-help resource for people who have inappropriate sexual thoughts about children.</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hlinkClick r:id="rId4"/>
                        </a:rPr>
                        <a:t>www.get-support.stopitnow.org.uk</a:t>
                      </a:r>
                      <a:r>
                        <a:rPr lang="en-GB" sz="1200" u="sng" dirty="0"/>
                        <a:t> </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3093332"/>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NAPAC</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National Association for People Abused in Childhood. 10-9.00pm Mon to Thurs, 10-6.00pm Friday</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0808 801 0331</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0185679"/>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SURVIVORS UK</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Provides information, support &amp; counselling for MEN who have been raped or sexually abused.</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7-9.30pm Mon and Tues</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u="sng" dirty="0">
                          <a:solidFill>
                            <a:schemeClr val="tx1"/>
                          </a:solidFill>
                          <a:latin typeface="Leelawadee UI" panose="020B0502040204020203" pitchFamily="34" charset="-34"/>
                          <a:cs typeface="Leelawadee UI" panose="020B0502040204020203" pitchFamily="34" charset="-34"/>
                        </a:rPr>
                        <a:t>0845 1221201</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9810731"/>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STEP UP</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Helpline providing support for parents/carers of sexually abused children. 7.30-9.30pm Wed and Tues</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r>
                        <a:rPr lang="en-GB" sz="1200" b="0" u="sng" dirty="0">
                          <a:solidFill>
                            <a:schemeClr val="tx1"/>
                          </a:solidFill>
                          <a:latin typeface="Leelawadee UI" panose="020B0502040204020203" pitchFamily="34" charset="-34"/>
                          <a:cs typeface="Leelawadee UI" panose="020B0502040204020203" pitchFamily="34" charset="-34"/>
                        </a:rPr>
                        <a:t>020 8517 5888</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633350558"/>
                  </a:ext>
                </a:extLst>
              </a:tr>
            </a:tbl>
          </a:graphicData>
        </a:graphic>
      </p:graphicFrame>
    </p:spTree>
    <p:extLst>
      <p:ext uri="{BB962C8B-B14F-4D97-AF65-F5344CB8AC3E}">
        <p14:creationId xmlns:p14="http://schemas.microsoft.com/office/powerpoint/2010/main" val="326287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4 – FURTHER RESOURCES</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graphicFrame>
        <p:nvGraphicFramePr>
          <p:cNvPr id="6" name="Table 5">
            <a:extLst>
              <a:ext uri="{FF2B5EF4-FFF2-40B4-BE49-F238E27FC236}">
                <a16:creationId xmlns:a16="http://schemas.microsoft.com/office/drawing/2014/main" id="{B4D3CF6F-5F51-4529-915E-B1C2986DF0AD}"/>
              </a:ext>
            </a:extLst>
          </p:cNvPr>
          <p:cNvGraphicFramePr>
            <a:graphicFrameLocks noGrp="1"/>
          </p:cNvGraphicFramePr>
          <p:nvPr>
            <p:extLst/>
          </p:nvPr>
        </p:nvGraphicFramePr>
        <p:xfrm>
          <a:off x="412750" y="1520652"/>
          <a:ext cx="11318506" cy="3749040"/>
        </p:xfrm>
        <a:graphic>
          <a:graphicData uri="http://schemas.openxmlformats.org/drawingml/2006/table">
            <a:tbl>
              <a:tblPr bandRow="1">
                <a:tableStyleId>{073A0DAA-6AF3-43AB-8588-CEC1D06C72B9}</a:tableStyleId>
              </a:tblPr>
              <a:tblGrid>
                <a:gridCol w="1770469">
                  <a:extLst>
                    <a:ext uri="{9D8B030D-6E8A-4147-A177-3AD203B41FA5}">
                      <a16:colId xmlns:a16="http://schemas.microsoft.com/office/drawing/2014/main" val="2245843842"/>
                    </a:ext>
                  </a:extLst>
                </a:gridCol>
                <a:gridCol w="7052930">
                  <a:extLst>
                    <a:ext uri="{9D8B030D-6E8A-4147-A177-3AD203B41FA5}">
                      <a16:colId xmlns:a16="http://schemas.microsoft.com/office/drawing/2014/main" val="3300425991"/>
                    </a:ext>
                  </a:extLst>
                </a:gridCol>
                <a:gridCol w="2495107">
                  <a:extLst>
                    <a:ext uri="{9D8B030D-6E8A-4147-A177-3AD203B41FA5}">
                      <a16:colId xmlns:a16="http://schemas.microsoft.com/office/drawing/2014/main" val="684326634"/>
                    </a:ext>
                  </a:extLst>
                </a:gridCol>
              </a:tblGrid>
              <a:tr h="19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RAPE &amp; SEXUAL ABUSE SUPPORT CENTRE</a:t>
                      </a:r>
                      <a:endParaRPr lang="en-US" sz="1200" b="0" dirty="0">
                        <a:solidFill>
                          <a:schemeClr val="tx1"/>
                        </a:solidFill>
                      </a:endParaRPr>
                    </a:p>
                  </a:txBody>
                  <a:tcP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Is a voluntary UK charitable organisation providing a National Rape Crisis Line for women who have survived sexual violence at any point in their life. (www.rasasc.org.uk)</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12-14.30&amp;19.00-21.30 Daily </a:t>
                      </a:r>
                      <a:endParaRPr lang="en-US" sz="1200" b="0" dirty="0">
                        <a:solidFill>
                          <a:schemeClr val="tx1"/>
                        </a:solidFill>
                        <a:latin typeface="Leelawadee UI" panose="020B0502040204020203" pitchFamily="34" charset="-34"/>
                        <a:cs typeface="Leelawadee UI" panose="020B0502040204020203" pitchFamily="34" charset="-34"/>
                      </a:endParaRPr>
                    </a:p>
                  </a:txBody>
                  <a:tcPr>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u="sng" dirty="0">
                          <a:solidFill>
                            <a:schemeClr val="tx1"/>
                          </a:solidFill>
                          <a:latin typeface="Leelawadee UI" panose="020B0502040204020203" pitchFamily="34" charset="-34"/>
                          <a:cs typeface="Leelawadee UI" panose="020B0502040204020203" pitchFamily="34" charset="-34"/>
                        </a:rPr>
                        <a:t>0808 802 9999</a:t>
                      </a:r>
                      <a:endParaRPr lang="en-US" sz="1200" b="0" dirty="0">
                        <a:solidFill>
                          <a:schemeClr val="tx1"/>
                        </a:solidFill>
                      </a:endParaRPr>
                    </a:p>
                  </a:txBody>
                  <a:tcPr>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1089513"/>
                  </a:ext>
                </a:extLst>
              </a:tr>
              <a:tr h="191609">
                <a:tc>
                  <a:txBody>
                    <a:bodyPr/>
                    <a:lstStyle/>
                    <a:p>
                      <a:r>
                        <a:rPr lang="en-GB" sz="1200" b="0" u="sng" dirty="0">
                          <a:solidFill>
                            <a:schemeClr val="tx1"/>
                          </a:solidFill>
                          <a:latin typeface="Leelawadee UI" panose="020B0502040204020203" pitchFamily="34" charset="-34"/>
                          <a:cs typeface="Leelawadee UI" panose="020B0502040204020203" pitchFamily="34" charset="-34"/>
                        </a:rPr>
                        <a:t>BRITISH ASSOCIATION FOR COUNSELLING &amp; PSYCHOTHERAPY</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Provides list of counsellors and psychotherapist and Professional bodies offering therapy</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u="sng" dirty="0">
                          <a:solidFill>
                            <a:schemeClr val="tx1"/>
                          </a:solidFill>
                          <a:latin typeface="Leelawadee UI" panose="020B0502040204020203" pitchFamily="34" charset="-34"/>
                          <a:cs typeface="Leelawadee UI" panose="020B0502040204020203" pitchFamily="34" charset="-34"/>
                          <a:hlinkClick r:id="rId2"/>
                        </a:rPr>
                        <a:t>www.bacp.co.uk</a:t>
                      </a:r>
                      <a:endParaRPr lang="en-GB" sz="1200" b="0" u="sng" dirty="0">
                        <a:solidFill>
                          <a:schemeClr val="tx1"/>
                        </a:solidFill>
                        <a:latin typeface="Leelawadee UI" panose="020B0502040204020203" pitchFamily="34" charset="-34"/>
                        <a:cs typeface="Leelawadee UI" panose="020B0502040204020203" pitchFamily="34" charset="-34"/>
                      </a:endParaRPr>
                    </a:p>
                    <a:p>
                      <a:r>
                        <a:rPr lang="en-GB" sz="1200" b="0" u="sng" dirty="0">
                          <a:solidFill>
                            <a:schemeClr val="tx1"/>
                          </a:solidFill>
                          <a:latin typeface="Leelawadee UI" panose="020B0502040204020203" pitchFamily="34" charset="-34"/>
                          <a:cs typeface="Leelawadee UI" panose="020B0502040204020203" pitchFamily="34" charset="-34"/>
                        </a:rPr>
                        <a:t>0870 443 5252</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0237854"/>
                  </a:ext>
                </a:extLst>
              </a:tr>
              <a:tr h="31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ONE IN FOUR UK</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Offers support for people who have experienced sexual Abuse &amp;/or sexual violence, through individual therapy </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And helpline support</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0208 697 2112</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2073398"/>
                  </a:ext>
                </a:extLst>
              </a:tr>
              <a:tr h="19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ONE IN FOUR IRELAND</a:t>
                      </a:r>
                      <a:endParaRPr lang="en-US" sz="1200" b="0" dirty="0">
                        <a:solidFill>
                          <a:schemeClr val="tx1"/>
                        </a:solidFill>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As above</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01662 4070</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8160240"/>
                  </a:ext>
                </a:extLst>
              </a:tr>
              <a:tr h="702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CORAM CHILDREN’S LEGAL CENTRE</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200" b="0" dirty="0">
                          <a:solidFill>
                            <a:schemeClr val="tx1"/>
                          </a:solidFill>
                          <a:latin typeface="Leelawadee UI" panose="020B0502040204020203" pitchFamily="34" charset="-34"/>
                          <a:cs typeface="Leelawadee UI" panose="020B0502040204020203" pitchFamily="34" charset="-34"/>
                        </a:rPr>
                        <a:t>Coram Children’s Legal Centre, part of the Coram group of charities, specialises in law and policy affecting children and young people.</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 </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CCLC provides free legal information, advice and representation to children, young people, their families, carers and professionals, as well as international consultancy on child law and children’s rights.</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 </a:t>
                      </a:r>
                      <a:endParaRPr lang="en-US" sz="1200" b="0" dirty="0">
                        <a:solidFill>
                          <a:schemeClr val="tx1"/>
                        </a:solidFill>
                        <a:latin typeface="Leelawadee UI" panose="020B0502040204020203" pitchFamily="34" charset="-34"/>
                        <a:cs typeface="Leelawadee UI" panose="020B0502040204020203" pitchFamily="34" charset="-34"/>
                      </a:endParaRPr>
                    </a:p>
                    <a:p>
                      <a:r>
                        <a:rPr lang="en-GB" sz="1200" b="0" dirty="0">
                          <a:solidFill>
                            <a:schemeClr val="tx1"/>
                          </a:solidFill>
                          <a:latin typeface="Leelawadee UI" panose="020B0502040204020203" pitchFamily="34" charset="-34"/>
                          <a:cs typeface="Leelawadee UI" panose="020B0502040204020203" pitchFamily="34" charset="-34"/>
                        </a:rPr>
                        <a:t>For more information on Coram, please visit their website. Child Law Advice Line: 0808 802 0008</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chemeClr val="tx1"/>
                          </a:solidFill>
                          <a:latin typeface="Leelawadee UI" panose="020B0502040204020203" pitchFamily="34" charset="-34"/>
                          <a:cs typeface="Leelawadee UI" panose="020B0502040204020203" pitchFamily="34" charset="-34"/>
                        </a:rPr>
                        <a:t>www.childrenslegalcentre.com</a:t>
                      </a:r>
                      <a:endParaRPr lang="en-US" sz="1200" b="0" dirty="0">
                        <a:solidFill>
                          <a:schemeClr val="tx1"/>
                        </a:solidFill>
                        <a:latin typeface="Leelawadee UI" panose="020B0502040204020203" pitchFamily="34" charset="-34"/>
                        <a:cs typeface="Leelawadee UI" panose="020B0502040204020203" pitchFamily="34" charset="-34"/>
                      </a:endParaRP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0306539"/>
                  </a:ext>
                </a:extLst>
              </a:tr>
            </a:tbl>
          </a:graphicData>
        </a:graphic>
      </p:graphicFrame>
    </p:spTree>
    <p:extLst>
      <p:ext uri="{BB962C8B-B14F-4D97-AF65-F5344CB8AC3E}">
        <p14:creationId xmlns:p14="http://schemas.microsoft.com/office/powerpoint/2010/main" val="1328858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83F5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5" name="Rectangle 4">
            <a:extLst>
              <a:ext uri="{FF2B5EF4-FFF2-40B4-BE49-F238E27FC236}">
                <a16:creationId xmlns:a16="http://schemas.microsoft.com/office/drawing/2014/main" id="{D10BC79C-BAA8-4ECE-B267-D68871AE1BC6}"/>
              </a:ext>
            </a:extLst>
          </p:cNvPr>
          <p:cNvSpPr/>
          <p:nvPr/>
        </p:nvSpPr>
        <p:spPr>
          <a:xfrm>
            <a:off x="467833" y="2409516"/>
            <a:ext cx="11277600" cy="255454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Using some of these books and resources can help you start some really important conversations with your children.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However, before you read them with your child read them through yourself first, so that you can judge if the information is appropriate for your child and so you are familiar with the story.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Finally, see these stories as a springboard to further conversation, discussion and continued teaching and learning.</a:t>
            </a:r>
          </a:p>
        </p:txBody>
      </p:sp>
    </p:spTree>
    <p:extLst>
      <p:ext uri="{BB962C8B-B14F-4D97-AF65-F5344CB8AC3E}">
        <p14:creationId xmlns:p14="http://schemas.microsoft.com/office/powerpoint/2010/main" val="313964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YOUNG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pic>
        <p:nvPicPr>
          <p:cNvPr id="5" name="Picture 4">
            <a:extLst>
              <a:ext uri="{FF2B5EF4-FFF2-40B4-BE49-F238E27FC236}">
                <a16:creationId xmlns:a16="http://schemas.microsoft.com/office/drawing/2014/main" id="{ECB9CE3F-358C-4201-9961-0B80206968BB}"/>
              </a:ext>
            </a:extLst>
          </p:cNvPr>
          <p:cNvPicPr>
            <a:picLocks noChangeAspect="1"/>
          </p:cNvPicPr>
          <p:nvPr/>
        </p:nvPicPr>
        <p:blipFill>
          <a:blip r:embed="rId2"/>
          <a:stretch>
            <a:fillRect/>
          </a:stretch>
        </p:blipFill>
        <p:spPr>
          <a:xfrm>
            <a:off x="7889258" y="1970572"/>
            <a:ext cx="3627551" cy="2072886"/>
          </a:xfrm>
          <a:prstGeom prst="rect">
            <a:avLst/>
          </a:prstGeom>
        </p:spPr>
      </p:pic>
      <p:pic>
        <p:nvPicPr>
          <p:cNvPr id="6" name="Picture 5">
            <a:extLst>
              <a:ext uri="{FF2B5EF4-FFF2-40B4-BE49-F238E27FC236}">
                <a16:creationId xmlns:a16="http://schemas.microsoft.com/office/drawing/2014/main" id="{91F5EB47-EE4F-4390-8134-E2BF26875FB6}"/>
              </a:ext>
            </a:extLst>
          </p:cNvPr>
          <p:cNvPicPr>
            <a:picLocks noChangeAspect="1"/>
          </p:cNvPicPr>
          <p:nvPr/>
        </p:nvPicPr>
        <p:blipFill>
          <a:blip r:embed="rId3"/>
          <a:stretch>
            <a:fillRect/>
          </a:stretch>
        </p:blipFill>
        <p:spPr>
          <a:xfrm>
            <a:off x="7889258" y="4412985"/>
            <a:ext cx="3627551" cy="2044522"/>
          </a:xfrm>
          <a:prstGeom prst="rect">
            <a:avLst/>
          </a:prstGeom>
        </p:spPr>
      </p:pic>
      <p:sp>
        <p:nvSpPr>
          <p:cNvPr id="7" name="Rectangle: Rounded Corners 6">
            <a:extLst>
              <a:ext uri="{FF2B5EF4-FFF2-40B4-BE49-F238E27FC236}">
                <a16:creationId xmlns:a16="http://schemas.microsoft.com/office/drawing/2014/main" id="{C35C2A2F-EECE-40AE-A69C-4F68470ADAE9}"/>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Websites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sp>
        <p:nvSpPr>
          <p:cNvPr id="8" name="Rectangle: Rounded Corners 7">
            <a:extLst>
              <a:ext uri="{FF2B5EF4-FFF2-40B4-BE49-F238E27FC236}">
                <a16:creationId xmlns:a16="http://schemas.microsoft.com/office/drawing/2014/main" id="{A5810DFC-5F36-4135-B8EA-BEF011AAB40E}"/>
              </a:ext>
            </a:extLst>
          </p:cNvPr>
          <p:cNvSpPr/>
          <p:nvPr/>
        </p:nvSpPr>
        <p:spPr>
          <a:xfrm>
            <a:off x="497710" y="1970571"/>
            <a:ext cx="7130005" cy="4486936"/>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NSPCC PANTS Campaign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5-11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https://www.nspcc.org.uk/preventing-abuse/keeping-children-safe/underwear-rule/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With the help of our friendly dinosaur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Pantosaurus</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talking PANTS is a simple way to teach your child how to stay safe from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Talking PANTS is as simple as teaching your child how to cross the road. You know your child better than anyone. You'll know when they're ready and how much detail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You can use moments such as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bathtime</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getting your child dressed, car journeys or going swimming to start talking PANTS. Or you can use one of these online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Sing along with </a:t>
            </a:r>
            <a:r>
              <a:rPr kumimoji="0" lang="en-US" sz="1400" b="1"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Pantosaurus</a:t>
            </a:r>
            <a:r>
              <a:rPr kumimoji="0" lang="en-US" sz="1400" b="1"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 </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Our singing dinosaur video is a great way to introduce PANTS to your child.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PANTS activity pack </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With fun tasks, word searches, games and stickers, you can help them learn without using any scary words.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Download the PANTS game </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In the Playtime with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Pantosaurus</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game, each of the principles of PANTS is introduced in between fun diving and basketball games.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p:txBody>
      </p:sp>
    </p:spTree>
    <p:extLst>
      <p:ext uri="{BB962C8B-B14F-4D97-AF65-F5344CB8AC3E}">
        <p14:creationId xmlns:p14="http://schemas.microsoft.com/office/powerpoint/2010/main" val="1995408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sp>
        <p:nvSpPr>
          <p:cNvPr id="8" name="Rectangle: Rounded Corners 7">
            <a:extLst>
              <a:ext uri="{FF2B5EF4-FFF2-40B4-BE49-F238E27FC236}">
                <a16:creationId xmlns:a16="http://schemas.microsoft.com/office/drawing/2014/main" id="{9E97BA1F-6FB2-4F78-AAE2-28EF17AF5DBA}"/>
              </a:ext>
            </a:extLst>
          </p:cNvPr>
          <p:cNvSpPr/>
          <p:nvPr/>
        </p:nvSpPr>
        <p:spPr>
          <a:xfrm>
            <a:off x="497710" y="4412829"/>
            <a:ext cx="8507394" cy="2242614"/>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My Body Belongs to Me: A Book about Body Safety Hardcover – 1 May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3-10</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Jill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Starishevsky</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Without being taught about body boundaries, a child may be too young to understand when abuse is happening or that it's wrong. This straightforward, gentle book offers a tool parents, teachers, and counselors can use to help children feel, be and stay safe. The rhyming story and simple, friendly illustrations provide a way to sensitively share and discuss the topic, guiding young children to understand that their private parts belong to them alone. </a:t>
            </a:r>
          </a:p>
        </p:txBody>
      </p:sp>
      <p:pic>
        <p:nvPicPr>
          <p:cNvPr id="10" name="Picture 9">
            <a:extLst>
              <a:ext uri="{FF2B5EF4-FFF2-40B4-BE49-F238E27FC236}">
                <a16:creationId xmlns:a16="http://schemas.microsoft.com/office/drawing/2014/main" id="{422F65E2-D8EC-45B8-8242-E9E67A3CCD35}"/>
              </a:ext>
            </a:extLst>
          </p:cNvPr>
          <p:cNvPicPr>
            <a:picLocks noChangeAspect="1"/>
          </p:cNvPicPr>
          <p:nvPr/>
        </p:nvPicPr>
        <p:blipFill>
          <a:blip r:embed="rId2"/>
          <a:stretch>
            <a:fillRect/>
          </a:stretch>
        </p:blipFill>
        <p:spPr>
          <a:xfrm>
            <a:off x="9270744" y="4412829"/>
            <a:ext cx="2246065" cy="2225396"/>
          </a:xfrm>
          <a:prstGeom prst="rect">
            <a:avLst/>
          </a:prstGeom>
        </p:spPr>
      </p:pic>
      <p:sp>
        <p:nvSpPr>
          <p:cNvPr id="9" name="Rectangle: Rounded Corners 8">
            <a:extLst>
              <a:ext uri="{FF2B5EF4-FFF2-40B4-BE49-F238E27FC236}">
                <a16:creationId xmlns:a16="http://schemas.microsoft.com/office/drawing/2014/main" id="{94900EBE-725F-4B37-843C-65C0F452A599}"/>
              </a:ext>
            </a:extLst>
          </p:cNvPr>
          <p:cNvSpPr/>
          <p:nvPr/>
        </p:nvSpPr>
        <p:spPr>
          <a:xfrm>
            <a:off x="497710" y="1970570"/>
            <a:ext cx="8507394" cy="2268064"/>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Your Body Belongs to You – 1 Jan 1997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3-6</a:t>
            </a:r>
            <a:endParaRPr kumimoji="0" lang="en-US" sz="1400" b="0" i="1"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Cornelia Maude Spelman (Author),‎ Teri Weidner (Illustrator)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This sensitive book explains to children that they have a right to their own bodies, and they can choose when and by whom they can be touched. Also gives descriptions about private parts and other details. Full-color illustrations.</a:t>
            </a:r>
          </a:p>
        </p:txBody>
      </p:sp>
      <p:pic>
        <p:nvPicPr>
          <p:cNvPr id="11" name="Picture 10">
            <a:extLst>
              <a:ext uri="{FF2B5EF4-FFF2-40B4-BE49-F238E27FC236}">
                <a16:creationId xmlns:a16="http://schemas.microsoft.com/office/drawing/2014/main" id="{249E99C4-7595-4C94-887E-92660835F078}"/>
              </a:ext>
            </a:extLst>
          </p:cNvPr>
          <p:cNvPicPr>
            <a:picLocks noChangeAspect="1"/>
          </p:cNvPicPr>
          <p:nvPr/>
        </p:nvPicPr>
        <p:blipFill>
          <a:blip r:embed="rId3"/>
          <a:stretch>
            <a:fillRect/>
          </a:stretch>
        </p:blipFill>
        <p:spPr>
          <a:xfrm>
            <a:off x="9505507" y="1970570"/>
            <a:ext cx="2011302" cy="2268064"/>
          </a:xfrm>
          <a:prstGeom prst="rect">
            <a:avLst/>
          </a:prstGeom>
        </p:spPr>
      </p:pic>
    </p:spTree>
    <p:extLst>
      <p:ext uri="{BB962C8B-B14F-4D97-AF65-F5344CB8AC3E}">
        <p14:creationId xmlns:p14="http://schemas.microsoft.com/office/powerpoint/2010/main" val="195453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2291405"/>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My Underpants Rule Paperback – Large Print, 10 Jun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3-8</a:t>
            </a:r>
            <a:endPar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Rod Power (Author),‎ Kate Power (Creator)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Teaching kids to protect themselves is child's play! This book empowers without needing to go into the darkness of this tricky topic through rhyming language,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colourful</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illustrations, a super-hero theme and child-friendly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humour</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Loved by kids and easy for parents/</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carers</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and educators, it engages and effectively teaches "What's under my PANTS belongs ONLY to ME!". Reinforced by games and scenarios, it clearly defines what is appropriate and inappropriate, and ingrains what to do should anything happen.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sp>
        <p:nvSpPr>
          <p:cNvPr id="8" name="Rectangle: Rounded Corners 7">
            <a:extLst>
              <a:ext uri="{FF2B5EF4-FFF2-40B4-BE49-F238E27FC236}">
                <a16:creationId xmlns:a16="http://schemas.microsoft.com/office/drawing/2014/main" id="{9E97BA1F-6FB2-4F78-AAE2-28EF17AF5DBA}"/>
              </a:ext>
            </a:extLst>
          </p:cNvPr>
          <p:cNvSpPr/>
          <p:nvPr/>
        </p:nvSpPr>
        <p:spPr>
          <a:xfrm>
            <a:off x="497710" y="4412829"/>
            <a:ext cx="8507394" cy="2242614"/>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It's MY Body: A Book to Teach Young Children How to Resist Uncomfortable Touch (Children's Safety Series and Abuse Prevention) Paperback – 1 Jan 1982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3-5</a:t>
            </a:r>
            <a:endPar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Lory Freeman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Preschool children can learn safe boundaries, how to distinguish between "good" and "bad" touches, and how to respond appropriately to unwanted touches. This is a powerful book for enhancing self-esteem. Parenting Press's bestseller!</a:t>
            </a:r>
          </a:p>
        </p:txBody>
      </p:sp>
      <p:pic>
        <p:nvPicPr>
          <p:cNvPr id="9" name="Picture 8">
            <a:extLst>
              <a:ext uri="{FF2B5EF4-FFF2-40B4-BE49-F238E27FC236}">
                <a16:creationId xmlns:a16="http://schemas.microsoft.com/office/drawing/2014/main" id="{E2350479-76B8-43B4-8224-8A4A30123DD5}"/>
              </a:ext>
            </a:extLst>
          </p:cNvPr>
          <p:cNvPicPr>
            <a:picLocks noChangeAspect="1"/>
          </p:cNvPicPr>
          <p:nvPr/>
        </p:nvPicPr>
        <p:blipFill>
          <a:blip r:embed="rId2"/>
          <a:stretch>
            <a:fillRect/>
          </a:stretch>
        </p:blipFill>
        <p:spPr>
          <a:xfrm>
            <a:off x="9270744" y="1970571"/>
            <a:ext cx="2246065" cy="2291405"/>
          </a:xfrm>
          <a:prstGeom prst="rect">
            <a:avLst/>
          </a:prstGeom>
        </p:spPr>
      </p:pic>
      <p:grpSp>
        <p:nvGrpSpPr>
          <p:cNvPr id="5" name="Group 4">
            <a:extLst>
              <a:ext uri="{FF2B5EF4-FFF2-40B4-BE49-F238E27FC236}">
                <a16:creationId xmlns:a16="http://schemas.microsoft.com/office/drawing/2014/main" id="{EDF03F99-2D6D-4827-ABBD-8657E5926BF3}"/>
              </a:ext>
            </a:extLst>
          </p:cNvPr>
          <p:cNvGrpSpPr/>
          <p:nvPr/>
        </p:nvGrpSpPr>
        <p:grpSpPr>
          <a:xfrm>
            <a:off x="9270744" y="4412828"/>
            <a:ext cx="2246065" cy="2242615"/>
            <a:chOff x="9270744" y="4412828"/>
            <a:chExt cx="2246065" cy="2242615"/>
          </a:xfrm>
        </p:grpSpPr>
        <p:sp>
          <p:nvSpPr>
            <p:cNvPr id="3" name="Rectangle 2">
              <a:extLst>
                <a:ext uri="{FF2B5EF4-FFF2-40B4-BE49-F238E27FC236}">
                  <a16:creationId xmlns:a16="http://schemas.microsoft.com/office/drawing/2014/main" id="{DA150CDE-F669-401D-A4DA-6E2EDB9F750D}"/>
                </a:ext>
              </a:extLst>
            </p:cNvPr>
            <p:cNvSpPr/>
            <p:nvPr/>
          </p:nvSpPr>
          <p:spPr>
            <a:xfrm>
              <a:off x="9270744" y="4412829"/>
              <a:ext cx="2246065" cy="2242614"/>
            </a:xfrm>
            <a:prstGeom prst="rect">
              <a:avLst/>
            </a:prstGeom>
            <a:solidFill>
              <a:srgbClr val="FE2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26F100D-E801-47BA-8316-5D6D7A45A1C6}"/>
                </a:ext>
              </a:extLst>
            </p:cNvPr>
            <p:cNvPicPr>
              <a:picLocks noChangeAspect="1"/>
            </p:cNvPicPr>
            <p:nvPr/>
          </p:nvPicPr>
          <p:blipFill rotWithShape="1">
            <a:blip r:embed="rId3"/>
            <a:srcRect l="3262"/>
            <a:stretch/>
          </p:blipFill>
          <p:spPr>
            <a:xfrm>
              <a:off x="9724292" y="4412828"/>
              <a:ext cx="1385697" cy="2242397"/>
            </a:xfrm>
            <a:prstGeom prst="rect">
              <a:avLst/>
            </a:prstGeom>
          </p:spPr>
        </p:pic>
      </p:grpSp>
    </p:spTree>
    <p:extLst>
      <p:ext uri="{BB962C8B-B14F-4D97-AF65-F5344CB8AC3E}">
        <p14:creationId xmlns:p14="http://schemas.microsoft.com/office/powerpoint/2010/main" val="308168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3028151"/>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No Means No!: Teaching personal boundaries, consent; empowering children by respecting their choices and right to say 'no!’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Jayneen</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Sanders (Author),‎ Cherie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Zamazing</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(Illustrator)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'No Means No!' is a children's picture book about an empowered little girl who has a very strong and clear voice in all issues, especially those relating to her body and personal boundaries. It is a springboard for discussions regarding children's choices and their rights. The 'Note to the Reader' at the beginning of the book and the 'Discussion Questions' on the final pages, guide and enhance this essential discussion. It is crucial that our children, from a very young age, are taught to have a clear, strong voice in regards to their rights - especially about their bodies. In this way, they will have the confidence to speak up when they are unhappy or feel uncomfortable in any situation.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10" name="Picture 9">
            <a:extLst>
              <a:ext uri="{FF2B5EF4-FFF2-40B4-BE49-F238E27FC236}">
                <a16:creationId xmlns:a16="http://schemas.microsoft.com/office/drawing/2014/main" id="{EC2458AA-3365-412C-AB48-24142DF28899}"/>
              </a:ext>
            </a:extLst>
          </p:cNvPr>
          <p:cNvPicPr>
            <a:picLocks noChangeAspect="1"/>
          </p:cNvPicPr>
          <p:nvPr/>
        </p:nvPicPr>
        <p:blipFill>
          <a:blip r:embed="rId2"/>
          <a:stretch>
            <a:fillRect/>
          </a:stretch>
        </p:blipFill>
        <p:spPr>
          <a:xfrm>
            <a:off x="9116591" y="1973485"/>
            <a:ext cx="2400218" cy="3025236"/>
          </a:xfrm>
          <a:prstGeom prst="rect">
            <a:avLst/>
          </a:prstGeom>
        </p:spPr>
      </p:pic>
    </p:spTree>
    <p:extLst>
      <p:ext uri="{BB962C8B-B14F-4D97-AF65-F5344CB8AC3E}">
        <p14:creationId xmlns:p14="http://schemas.microsoft.com/office/powerpoint/2010/main" val="2563274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3028151"/>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The Huge Bag of Worries Paperback – 6 Jan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5-10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Virginia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Ironside</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(Author),‎ Frank Rodgers (Illustrator) </a:t>
            </a: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Wherever Jenny goes, her worries follow her - in a big blue bag. They are there when she goes swimming, when she is watching TV, and even when she is in the lavatory. Jenny decides they will have to go. But who can help 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The Huge Bag of Worries was written by Virginia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Ironside</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one of Britain's leading agony aunts, and has sold 140k copies to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'This book can be read millions of times when you are worried.' - Books for Keeps</a:t>
            </a:r>
            <a:b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a:r>
            <a:b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b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 compelling picture book which can be used as a spring board into what worries children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8" name="Picture 7">
            <a:extLst>
              <a:ext uri="{FF2B5EF4-FFF2-40B4-BE49-F238E27FC236}">
                <a16:creationId xmlns:a16="http://schemas.microsoft.com/office/drawing/2014/main" id="{8B80D7D3-BB8E-401B-A46E-3533BFAC0B4A}"/>
              </a:ext>
            </a:extLst>
          </p:cNvPr>
          <p:cNvPicPr>
            <a:picLocks noChangeAspect="1"/>
          </p:cNvPicPr>
          <p:nvPr/>
        </p:nvPicPr>
        <p:blipFill>
          <a:blip r:embed="rId2"/>
          <a:stretch>
            <a:fillRect/>
          </a:stretch>
        </p:blipFill>
        <p:spPr>
          <a:xfrm>
            <a:off x="9132868" y="1970570"/>
            <a:ext cx="2383941" cy="3028151"/>
          </a:xfrm>
          <a:prstGeom prst="rect">
            <a:avLst/>
          </a:prstGeom>
        </p:spPr>
      </p:pic>
    </p:spTree>
    <p:extLst>
      <p:ext uri="{BB962C8B-B14F-4D97-AF65-F5344CB8AC3E}">
        <p14:creationId xmlns:p14="http://schemas.microsoft.com/office/powerpoint/2010/main" val="380332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2921470"/>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Some Secrets Should Never Be Kept: Protect children from unsafe touch by teaching them to always speak up Paperback – 11 Jan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Ages 3-12</a:t>
            </a:r>
            <a:b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b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Jayneen</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Sanders  (Author),‎ Craig Smith (Illustrator)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Leelawadee UI" panose="020B0502040204020203" pitchFamily="34" charset="-34"/>
                <a:ea typeface="+mn-ea"/>
                <a:cs typeface="Leelawadee UI" panose="020B0502040204020203" pitchFamily="34" charset="-34"/>
              </a:rPr>
              <a:t>This beautifully illustrated children's picture book sensitively broaches the subject of keeping children safe from inappropriate touch. We teach water and road safety, but how do we teach Body Safety to young children in a way that is neither frightening nor confronting? This book is an invaluable tool for parents, caregivers, teachers and healthcare professionals to broach the subject of safe and unsafe touch in a non-threatening and age-appropriate way. Comprehensive notes to the reader and discussion questions at the back of the book support both the reader and the child when discussing the story. </a:t>
            </a: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8" name="Picture 7">
            <a:extLst>
              <a:ext uri="{FF2B5EF4-FFF2-40B4-BE49-F238E27FC236}">
                <a16:creationId xmlns:a16="http://schemas.microsoft.com/office/drawing/2014/main" id="{384CB8E2-7263-4DF7-9216-F36D9E37F3A3}"/>
              </a:ext>
            </a:extLst>
          </p:cNvPr>
          <p:cNvPicPr>
            <a:picLocks noChangeAspect="1"/>
          </p:cNvPicPr>
          <p:nvPr/>
        </p:nvPicPr>
        <p:blipFill>
          <a:blip r:embed="rId2"/>
          <a:stretch>
            <a:fillRect/>
          </a:stretch>
        </p:blipFill>
        <p:spPr>
          <a:xfrm>
            <a:off x="9253107" y="1970570"/>
            <a:ext cx="2263702" cy="2921470"/>
          </a:xfrm>
          <a:prstGeom prst="rect">
            <a:avLst/>
          </a:prstGeom>
        </p:spPr>
      </p:pic>
    </p:spTree>
    <p:extLst>
      <p:ext uri="{BB962C8B-B14F-4D97-AF65-F5344CB8AC3E}">
        <p14:creationId xmlns:p14="http://schemas.microsoft.com/office/powerpoint/2010/main" val="3311297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E6B669C-3ADF-441D-8111-77D668D87DBF}"/>
              </a:ext>
            </a:extLst>
          </p:cNvPr>
          <p:cNvSpPr/>
          <p:nvPr/>
        </p:nvSpPr>
        <p:spPr>
          <a:xfrm>
            <a:off x="497710" y="1970570"/>
            <a:ext cx="8507394" cy="3439630"/>
          </a:xfrm>
          <a:prstGeom prst="roundRect">
            <a:avLst>
              <a:gd name="adj" fmla="val 3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4F72"/>
                </a:solidFill>
                <a:effectLst/>
                <a:uLnTx/>
                <a:uFillTx/>
                <a:latin typeface="Leelawadee UI" panose="020B0502040204020203" pitchFamily="34" charset="-34"/>
                <a:ea typeface="+mn-ea"/>
                <a:cs typeface="Leelawadee UI" panose="020B0502040204020203" pitchFamily="34" charset="-34"/>
              </a:rPr>
              <a:t>An Exceptional Children's Guide to Touch: Teaching Social and Physical Boundaries to Kids Hardcover – 15 Aug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by McKinley Hunter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Manasco</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(Author),‎ Katharine </a:t>
            </a:r>
            <a:r>
              <a:rPr kumimoji="0" lang="en-US" sz="1400" b="0" i="1"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Manasco</a:t>
            </a:r>
            <a:r>
              <a:rPr kumimoji="0" lang="en-US" sz="1400" b="0" i="1"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(Illustrator)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The rules of physical contact can be tricky to grasp and children with special needs are at a heightened risk of abuse. This friendly picture book explains in simple terms how to tell the difference between acceptable and inappropriate touch, thereby helping the child with special needs stay safe.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Each story covers a different type of touch from accidental to friendly to hurtful and will help children understand how boundaries change depending on the context. It explores when and where it is okay to touch other people, when and where other people can touch you, why self touching sometimes needs to be private, and what to do if touch feels inappropriate.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This book is an invaluable teaching resource and discussion starter for parents, teachers and </a:t>
            </a:r>
            <a:r>
              <a:rPr kumimoji="0" lang="en-US" sz="1400" b="0" i="0" u="none" strike="noStrike" kern="1200" cap="none" spc="0" normalizeH="0" baseline="0" noProof="0" dirty="0" err="1">
                <a:ln>
                  <a:noFill/>
                </a:ln>
                <a:solidFill>
                  <a:srgbClr val="404040"/>
                </a:solidFill>
                <a:effectLst/>
                <a:uLnTx/>
                <a:uFillTx/>
                <a:latin typeface="Leelawadee UI" panose="020B0502040204020203" pitchFamily="34" charset="-34"/>
                <a:ea typeface="+mn-ea"/>
                <a:cs typeface="Leelawadee UI" panose="020B0502040204020203" pitchFamily="34" charset="-34"/>
              </a:rPr>
              <a:t>carers</a:t>
            </a:r>
            <a:r>
              <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rPr>
              <a:t> working with children with special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04040"/>
              </a:solidFill>
              <a:effectLst/>
              <a:uLnTx/>
              <a:uFillTx/>
              <a:latin typeface="Leelawadee UI" panose="020B0502040204020203" pitchFamily="34" charset="-34"/>
              <a:ea typeface="+mn-ea"/>
              <a:cs typeface="Leelawadee UI" panose="020B0502040204020203" pitchFamily="34" charset="-34"/>
            </a:endParaRPr>
          </a:p>
        </p:txBody>
      </p:sp>
      <p:sp>
        <p:nvSpPr>
          <p:cNvPr id="2" name="Rectangle 1">
            <a:extLst>
              <a:ext uri="{FF2B5EF4-FFF2-40B4-BE49-F238E27FC236}">
                <a16:creationId xmlns:a16="http://schemas.microsoft.com/office/drawing/2014/main" id="{E884C6A5-601B-4CE4-9355-1DD16F4E65D5}"/>
              </a:ext>
            </a:extLst>
          </p:cNvPr>
          <p:cNvSpPr/>
          <p:nvPr/>
        </p:nvSpPr>
        <p:spPr>
          <a:xfrm>
            <a:off x="0" y="0"/>
            <a:ext cx="12192000" cy="108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rPr>
              <a:t>1 – RESOURCES FOR CHILDREN</a:t>
            </a:r>
            <a:endParaRPr kumimoji="0" lang="en-US" sz="4000" b="1" i="0" u="none" strike="noStrike" kern="1200" cap="none" spc="0" normalizeH="0" baseline="0" noProof="0" dirty="0">
              <a:ln>
                <a:noFill/>
              </a:ln>
              <a:solidFill>
                <a:srgbClr val="683F56"/>
              </a:solidFill>
              <a:effectLst/>
              <a:uLnTx/>
              <a:uFillTx/>
              <a:latin typeface="Leelawadee UI" panose="020B0502040204020203" pitchFamily="34" charset="-34"/>
              <a:ea typeface="+mn-ea"/>
              <a:cs typeface="Leelawadee UI" panose="020B0502040204020203" pitchFamily="34" charset="-34"/>
            </a:endParaRPr>
          </a:p>
        </p:txBody>
      </p:sp>
      <p:sp>
        <p:nvSpPr>
          <p:cNvPr id="7" name="Rectangle: Rounded Corners 6">
            <a:extLst>
              <a:ext uri="{FF2B5EF4-FFF2-40B4-BE49-F238E27FC236}">
                <a16:creationId xmlns:a16="http://schemas.microsoft.com/office/drawing/2014/main" id="{131A7CAB-9B82-4F42-AF54-B5B4FBB2CDAC}"/>
              </a:ext>
            </a:extLst>
          </p:cNvPr>
          <p:cNvSpPr/>
          <p:nvPr/>
        </p:nvSpPr>
        <p:spPr>
          <a:xfrm>
            <a:off x="497710" y="1345538"/>
            <a:ext cx="11019099" cy="425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Picture Books</a:t>
            </a:r>
            <a:endParaRPr kumimoji="0" lang="en-US" sz="18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endParaRPr>
          </a:p>
        </p:txBody>
      </p:sp>
      <p:pic>
        <p:nvPicPr>
          <p:cNvPr id="9" name="Picture 8">
            <a:extLst>
              <a:ext uri="{FF2B5EF4-FFF2-40B4-BE49-F238E27FC236}">
                <a16:creationId xmlns:a16="http://schemas.microsoft.com/office/drawing/2014/main" id="{DBE01A35-609E-4070-AF61-6436F0E99D05}"/>
              </a:ext>
            </a:extLst>
          </p:cNvPr>
          <p:cNvPicPr>
            <a:picLocks noChangeAspect="1"/>
          </p:cNvPicPr>
          <p:nvPr/>
        </p:nvPicPr>
        <p:blipFill>
          <a:blip r:embed="rId2"/>
          <a:stretch>
            <a:fillRect/>
          </a:stretch>
        </p:blipFill>
        <p:spPr>
          <a:xfrm>
            <a:off x="9095596" y="1970570"/>
            <a:ext cx="2421214" cy="3439630"/>
          </a:xfrm>
          <a:prstGeom prst="rect">
            <a:avLst/>
          </a:prstGeom>
        </p:spPr>
      </p:pic>
    </p:spTree>
    <p:extLst>
      <p:ext uri="{BB962C8B-B14F-4D97-AF65-F5344CB8AC3E}">
        <p14:creationId xmlns:p14="http://schemas.microsoft.com/office/powerpoint/2010/main" val="3625862185"/>
      </p:ext>
    </p:extLst>
  </p:cSld>
  <p:clrMapOvr>
    <a:masterClrMapping/>
  </p:clrMapOvr>
</p:sld>
</file>

<file path=ppt/theme/theme1.xml><?xml version="1.0" encoding="utf-8"?>
<a:theme xmlns:a="http://schemas.openxmlformats.org/drawingml/2006/main" name="1_Office Theme">
  <a:themeElements>
    <a:clrScheme name="Custom 2">
      <a:dk1>
        <a:srgbClr val="404040"/>
      </a:dk1>
      <a:lt1>
        <a:srgbClr val="FFFFFF"/>
      </a:lt1>
      <a:dk2>
        <a:srgbClr val="008CAA"/>
      </a:dk2>
      <a:lt2>
        <a:srgbClr val="FFFFFF"/>
      </a:lt2>
      <a:accent1>
        <a:srgbClr val="F65772"/>
      </a:accent1>
      <a:accent2>
        <a:srgbClr val="CF0A2C"/>
      </a:accent2>
      <a:accent3>
        <a:srgbClr val="00B288"/>
      </a:accent3>
      <a:accent4>
        <a:srgbClr val="954F72"/>
      </a:accent4>
      <a:accent5>
        <a:srgbClr val="006579"/>
      </a:accent5>
      <a:accent6>
        <a:srgbClr val="FF33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1365</Words>
  <Application>Microsoft Office PowerPoint</Application>
  <PresentationFormat>Widescreen</PresentationFormat>
  <Paragraphs>231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Leelawadee UI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Lucy Faithfull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Manson</dc:creator>
  <cp:lastModifiedBy>Rachael Tullo</cp:lastModifiedBy>
  <cp:revision>6</cp:revision>
  <dcterms:created xsi:type="dcterms:W3CDTF">2019-08-14T15:28:07Z</dcterms:created>
  <dcterms:modified xsi:type="dcterms:W3CDTF">2019-08-16T13:24:50Z</dcterms:modified>
</cp:coreProperties>
</file>